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257" r:id="rId2"/>
    <p:sldId id="258" r:id="rId3"/>
    <p:sldId id="266" r:id="rId4"/>
    <p:sldId id="274" r:id="rId5"/>
    <p:sldId id="276" r:id="rId6"/>
    <p:sldId id="275" r:id="rId7"/>
    <p:sldId id="272" r:id="rId8"/>
    <p:sldId id="277" r:id="rId9"/>
    <p:sldId id="279" r:id="rId10"/>
    <p:sldId id="280" r:id="rId11"/>
    <p:sldId id="281" r:id="rId1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AAB5"/>
    <a:srgbClr val="2C2F33"/>
    <a:srgbClr val="7289DA"/>
    <a:srgbClr val="4080A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2DE63D5-997A-4646-A377-4702673A728D}" styleName="Light Style 2 - Accent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7" autoAdjust="0"/>
    <p:restoredTop sz="94660"/>
  </p:normalViewPr>
  <p:slideViewPr>
    <p:cSldViewPr snapToGrid="0">
      <p:cViewPr varScale="1">
        <p:scale>
          <a:sx n="86" d="100"/>
          <a:sy n="86" d="100"/>
        </p:scale>
        <p:origin x="564" y="4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5" d="100"/>
          <a:sy n="65" d="100"/>
        </p:scale>
        <p:origin x="2297" y="19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D997653F-E9F8-484F-ADBB-71F7790C8F21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16EA675-5DE7-4523-A782-AF1B332DCD45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0BFC817-800B-4ACE-8D1A-5CFA8799AE14}" type="datetimeFigureOut">
              <a:rPr lang="en-US" smtClean="0"/>
              <a:t>08-Jul-19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AD240DB-F89C-43F5-B47F-9DF090E479D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8E1465F-3D7A-4685-88AD-E5FA6A2BCAFC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2F4E92A-18A5-4C5F-805E-947A387420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917603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2408399-92C2-4C4A-AE69-CEF22EABE81B}" type="datetimeFigureOut">
              <a:rPr lang="en-US" smtClean="0"/>
              <a:t>08-Jul-19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FDF4B03-1855-42E7-B995-6FBBE08BBE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50149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hape 18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" name="Shape 19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70131783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" name="Shape 185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6" name="Shape 186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65685712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hape 18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" name="Shape 19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4070850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Shape 27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" name="Shape 28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5620805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" name="Shape 185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6" name="Shape 186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57087064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" name="Shape 185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6" name="Shape 186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30598954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" name="Shape 185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6" name="Shape 186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37994285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Shape 131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1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17999"/>
              </a:lnSpc>
              <a:spcBef>
                <a:spcPts val="0"/>
              </a:spcBef>
              <a:buClr>
                <a:schemeClr val="dk1"/>
              </a:buClr>
              <a:buSzPct val="25000"/>
              <a:buFont typeface="Helvetica Neue"/>
              <a:buNone/>
            </a:pPr>
            <a:endParaRPr sz="4400" b="0" i="0" u="none" strike="noStrike" cap="none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32" name="Shape 13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</p:spTree>
    <p:extLst>
      <p:ext uri="{BB962C8B-B14F-4D97-AF65-F5344CB8AC3E}">
        <p14:creationId xmlns:p14="http://schemas.microsoft.com/office/powerpoint/2010/main" val="103773158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" name="Shape 185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6" name="Shape 186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76938801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" name="Shape 185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6" name="Shape 186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" name="Shape 185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6" name="Shape 186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85242972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Image avec légende">
    <p:spTree>
      <p:nvGrpSpPr>
        <p:cNvPr id="1" name="Shape 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hape 11"/>
          <p:cNvSpPr txBox="1">
            <a:spLocks noGrp="1"/>
          </p:cNvSpPr>
          <p:nvPr>
            <p:ph type="body" idx="1"/>
          </p:nvPr>
        </p:nvSpPr>
        <p:spPr>
          <a:xfrm>
            <a:off x="839788" y="2057400"/>
            <a:ext cx="3932238" cy="4800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15000"/>
              </a:lnSpc>
              <a:spcBef>
                <a:spcPts val="500"/>
              </a:spcBef>
              <a:spcAft>
                <a:spcPts val="0"/>
              </a:spcAft>
              <a:buClr>
                <a:srgbClr val="535353"/>
              </a:buClr>
              <a:buSzPct val="100000"/>
              <a:buFont typeface="Roboto Light"/>
              <a:buChar char="●"/>
              <a:defRPr sz="1300" i="0" u="none" strike="noStrike" cap="none">
                <a:solidFill>
                  <a:srgbClr val="53535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  <a:sym typeface="Roboto Light"/>
              </a:defRPr>
            </a:lvl1pPr>
            <a:lvl2pPr marL="0" marR="0" lvl="1" indent="228600" algn="l" rtl="0">
              <a:lnSpc>
                <a:spcPct val="115000"/>
              </a:lnSpc>
              <a:spcBef>
                <a:spcPts val="500"/>
              </a:spcBef>
              <a:spcAft>
                <a:spcPts val="0"/>
              </a:spcAft>
              <a:buClr>
                <a:srgbClr val="535353"/>
              </a:buClr>
              <a:buSzPct val="100000"/>
              <a:buFont typeface="Roboto Light"/>
              <a:buChar char="○"/>
              <a:defRPr sz="1300" i="0" u="none" strike="noStrike" cap="none">
                <a:solidFill>
                  <a:srgbClr val="535353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marL="0" marR="0" lvl="2" indent="457200" algn="l" rtl="0">
              <a:lnSpc>
                <a:spcPct val="115000"/>
              </a:lnSpc>
              <a:spcBef>
                <a:spcPts val="500"/>
              </a:spcBef>
              <a:spcAft>
                <a:spcPts val="0"/>
              </a:spcAft>
              <a:buClr>
                <a:srgbClr val="535353"/>
              </a:buClr>
              <a:buSzPct val="100000"/>
              <a:buFont typeface="Roboto Light"/>
              <a:buChar char="■"/>
              <a:defRPr sz="1300" i="0" u="none" strike="noStrike" cap="none">
                <a:solidFill>
                  <a:srgbClr val="535353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marL="0" marR="0" lvl="3" indent="685800" algn="l" rtl="0">
              <a:lnSpc>
                <a:spcPct val="115000"/>
              </a:lnSpc>
              <a:spcBef>
                <a:spcPts val="500"/>
              </a:spcBef>
              <a:spcAft>
                <a:spcPts val="0"/>
              </a:spcAft>
              <a:buClr>
                <a:srgbClr val="535353"/>
              </a:buClr>
              <a:buSzPct val="100000"/>
              <a:buFont typeface="Roboto Light"/>
              <a:buChar char="●"/>
              <a:defRPr sz="1300" i="0" u="none" strike="noStrike" cap="none">
                <a:solidFill>
                  <a:srgbClr val="535353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marL="0" marR="0" lvl="4" indent="914400" algn="l" rtl="0">
              <a:lnSpc>
                <a:spcPct val="115000"/>
              </a:lnSpc>
              <a:spcBef>
                <a:spcPts val="500"/>
              </a:spcBef>
              <a:spcAft>
                <a:spcPts val="0"/>
              </a:spcAft>
              <a:buClr>
                <a:srgbClr val="535353"/>
              </a:buClr>
              <a:buSzPct val="100000"/>
              <a:buFont typeface="Roboto Light"/>
              <a:buChar char="○"/>
              <a:defRPr sz="1300" i="0" u="none" strike="noStrike" cap="none">
                <a:solidFill>
                  <a:srgbClr val="535353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marL="1498600" marR="0" lvl="5" indent="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None/>
              <a:defRPr sz="2800" b="0" i="0" u="none" strike="noStrike" cap="none">
                <a:solidFill>
                  <a:srgbClr val="535353"/>
                </a:solidFill>
                <a:latin typeface="Lora"/>
                <a:ea typeface="Lora"/>
                <a:cs typeface="Lora"/>
                <a:sym typeface="Lora"/>
              </a:defRPr>
            </a:lvl6pPr>
            <a:lvl7pPr marL="1727200" marR="0" lvl="6" indent="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None/>
              <a:defRPr sz="2800" b="0" i="0" u="none" strike="noStrike" cap="none">
                <a:solidFill>
                  <a:srgbClr val="535353"/>
                </a:solidFill>
                <a:latin typeface="Lora"/>
                <a:ea typeface="Lora"/>
                <a:cs typeface="Lora"/>
                <a:sym typeface="Lora"/>
              </a:defRPr>
            </a:lvl7pPr>
            <a:lvl8pPr marL="1955800" marR="0" lvl="7" indent="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None/>
              <a:defRPr sz="2800" b="0" i="0" u="none" strike="noStrike" cap="none">
                <a:solidFill>
                  <a:srgbClr val="535353"/>
                </a:solidFill>
                <a:latin typeface="Lora"/>
                <a:ea typeface="Lora"/>
                <a:cs typeface="Lora"/>
                <a:sym typeface="Lora"/>
              </a:defRPr>
            </a:lvl8pPr>
            <a:lvl9pPr marL="2184400" marR="0" lvl="8" indent="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None/>
              <a:defRPr sz="2800" b="0" i="0" u="none" strike="noStrike" cap="none">
                <a:solidFill>
                  <a:srgbClr val="535353"/>
                </a:solidFill>
                <a:latin typeface="Lora"/>
                <a:ea typeface="Lora"/>
                <a:cs typeface="Lora"/>
                <a:sym typeface="Lora"/>
              </a:defRPr>
            </a:lvl9pPr>
          </a:lstStyle>
          <a:p>
            <a:endParaRPr dirty="0"/>
          </a:p>
        </p:txBody>
      </p:sp>
      <p:sp>
        <p:nvSpPr>
          <p:cNvPr id="12" name="Shape 12"/>
          <p:cNvSpPr txBox="1">
            <a:spLocks noGrp="1"/>
          </p:cNvSpPr>
          <p:nvPr>
            <p:ph type="title"/>
          </p:nvPr>
        </p:nvSpPr>
        <p:spPr>
          <a:xfrm>
            <a:off x="2900238" y="230188"/>
            <a:ext cx="6391500" cy="15954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92C34"/>
              </a:buClr>
              <a:buSzPct val="100000"/>
              <a:buFont typeface="Roboto"/>
              <a:buNone/>
              <a:defRPr sz="3400" b="1" i="0" u="none" strike="noStrike" cap="none">
                <a:solidFill>
                  <a:srgbClr val="292C34"/>
                </a:solidFill>
                <a:latin typeface="Corbel" panose="020B0503020204020204" pitchFamily="34" charset="0"/>
                <a:ea typeface="Corbel" panose="020B0503020204020204" pitchFamily="34" charset="0"/>
                <a:cs typeface="Corbel" panose="020B0503020204020204" pitchFamily="34" charset="0"/>
                <a:sym typeface="Roboto"/>
              </a:defRPr>
            </a:lvl1pPr>
            <a:lvl2pPr marL="0" marR="0" lvl="1" indent="0" algn="l" rtl="0">
              <a:lnSpc>
                <a:spcPct val="90000"/>
              </a:lnSpc>
              <a:spcBef>
                <a:spcPts val="0"/>
              </a:spcBef>
              <a:buClr>
                <a:srgbClr val="A4947E"/>
              </a:buClr>
              <a:buFont typeface="Lora"/>
              <a:buNone/>
              <a:defRPr sz="4400" b="0" i="0" u="none" strike="noStrike" cap="none">
                <a:solidFill>
                  <a:srgbClr val="A4947E"/>
                </a:solidFill>
                <a:latin typeface="Lora"/>
                <a:ea typeface="Lora"/>
                <a:cs typeface="Lora"/>
                <a:sym typeface="Lora"/>
              </a:defRPr>
            </a:lvl2pPr>
            <a:lvl3pPr marL="0" marR="0" lvl="2" indent="0" algn="l" rtl="0">
              <a:lnSpc>
                <a:spcPct val="90000"/>
              </a:lnSpc>
              <a:spcBef>
                <a:spcPts val="0"/>
              </a:spcBef>
              <a:buClr>
                <a:srgbClr val="A4947E"/>
              </a:buClr>
              <a:buFont typeface="Lora"/>
              <a:buNone/>
              <a:defRPr sz="4400" b="0" i="0" u="none" strike="noStrike" cap="none">
                <a:solidFill>
                  <a:srgbClr val="A4947E"/>
                </a:solidFill>
                <a:latin typeface="Lora"/>
                <a:ea typeface="Lora"/>
                <a:cs typeface="Lora"/>
                <a:sym typeface="Lora"/>
              </a:defRPr>
            </a:lvl3pPr>
            <a:lvl4pPr marL="0" marR="0" lvl="3" indent="0" algn="l" rtl="0">
              <a:lnSpc>
                <a:spcPct val="90000"/>
              </a:lnSpc>
              <a:spcBef>
                <a:spcPts val="0"/>
              </a:spcBef>
              <a:buClr>
                <a:srgbClr val="A4947E"/>
              </a:buClr>
              <a:buFont typeface="Lora"/>
              <a:buNone/>
              <a:defRPr sz="4400" b="0" i="0" u="none" strike="noStrike" cap="none">
                <a:solidFill>
                  <a:srgbClr val="A4947E"/>
                </a:solidFill>
                <a:latin typeface="Lora"/>
                <a:ea typeface="Lora"/>
                <a:cs typeface="Lora"/>
                <a:sym typeface="Lora"/>
              </a:defRPr>
            </a:lvl4pPr>
            <a:lvl5pPr marL="0" marR="0" lvl="4" indent="0" algn="l" rtl="0">
              <a:lnSpc>
                <a:spcPct val="90000"/>
              </a:lnSpc>
              <a:spcBef>
                <a:spcPts val="0"/>
              </a:spcBef>
              <a:buClr>
                <a:srgbClr val="A4947E"/>
              </a:buClr>
              <a:buFont typeface="Lora"/>
              <a:buNone/>
              <a:defRPr sz="4400" b="0" i="0" u="none" strike="noStrike" cap="none">
                <a:solidFill>
                  <a:srgbClr val="A4947E"/>
                </a:solidFill>
                <a:latin typeface="Lora"/>
                <a:ea typeface="Lora"/>
                <a:cs typeface="Lora"/>
                <a:sym typeface="Lora"/>
              </a:defRPr>
            </a:lvl5pPr>
            <a:lvl6pPr marL="0" marR="0" lvl="5" indent="0" algn="l" rtl="0">
              <a:lnSpc>
                <a:spcPct val="90000"/>
              </a:lnSpc>
              <a:spcBef>
                <a:spcPts val="0"/>
              </a:spcBef>
              <a:buClr>
                <a:srgbClr val="A4947E"/>
              </a:buClr>
              <a:buFont typeface="Lora"/>
              <a:buNone/>
              <a:defRPr sz="4400" b="0" i="0" u="none" strike="noStrike" cap="none">
                <a:solidFill>
                  <a:srgbClr val="A4947E"/>
                </a:solidFill>
                <a:latin typeface="Lora"/>
                <a:ea typeface="Lora"/>
                <a:cs typeface="Lora"/>
                <a:sym typeface="Lora"/>
              </a:defRPr>
            </a:lvl6pPr>
            <a:lvl7pPr marL="0" marR="0" lvl="6" indent="0" algn="l" rtl="0">
              <a:lnSpc>
                <a:spcPct val="90000"/>
              </a:lnSpc>
              <a:spcBef>
                <a:spcPts val="0"/>
              </a:spcBef>
              <a:buClr>
                <a:srgbClr val="A4947E"/>
              </a:buClr>
              <a:buFont typeface="Lora"/>
              <a:buNone/>
              <a:defRPr sz="4400" b="0" i="0" u="none" strike="noStrike" cap="none">
                <a:solidFill>
                  <a:srgbClr val="A4947E"/>
                </a:solidFill>
                <a:latin typeface="Lora"/>
                <a:ea typeface="Lora"/>
                <a:cs typeface="Lora"/>
                <a:sym typeface="Lora"/>
              </a:defRPr>
            </a:lvl7pPr>
            <a:lvl8pPr marL="0" marR="0" lvl="7" indent="0" algn="l" rtl="0">
              <a:lnSpc>
                <a:spcPct val="90000"/>
              </a:lnSpc>
              <a:spcBef>
                <a:spcPts val="0"/>
              </a:spcBef>
              <a:buClr>
                <a:srgbClr val="A4947E"/>
              </a:buClr>
              <a:buFont typeface="Lora"/>
              <a:buNone/>
              <a:defRPr sz="4400" b="0" i="0" u="none" strike="noStrike" cap="none">
                <a:solidFill>
                  <a:srgbClr val="A4947E"/>
                </a:solidFill>
                <a:latin typeface="Lora"/>
                <a:ea typeface="Lora"/>
                <a:cs typeface="Lora"/>
                <a:sym typeface="Lora"/>
              </a:defRPr>
            </a:lvl8pPr>
            <a:lvl9pPr marL="0" marR="0" lvl="8" indent="0" algn="l" rtl="0">
              <a:lnSpc>
                <a:spcPct val="90000"/>
              </a:lnSpc>
              <a:spcBef>
                <a:spcPts val="0"/>
              </a:spcBef>
              <a:buClr>
                <a:srgbClr val="A4947E"/>
              </a:buClr>
              <a:buFont typeface="Lora"/>
              <a:buNone/>
              <a:defRPr sz="4400" b="0" i="0" u="none" strike="noStrike" cap="none">
                <a:solidFill>
                  <a:srgbClr val="A4947E"/>
                </a:solidFill>
                <a:latin typeface="Lora"/>
                <a:ea typeface="Lora"/>
                <a:cs typeface="Lora"/>
                <a:sym typeface="Lora"/>
              </a:defRPr>
            </a:lvl9pPr>
          </a:lstStyle>
          <a:p>
            <a:endParaRPr dirty="0"/>
          </a:p>
        </p:txBody>
      </p:sp>
      <p:sp>
        <p:nvSpPr>
          <p:cNvPr id="13" name="Shape 13"/>
          <p:cNvSpPr txBox="1">
            <a:spLocks noGrp="1"/>
          </p:cNvSpPr>
          <p:nvPr>
            <p:ph type="sldNum" idx="12"/>
          </p:nvPr>
        </p:nvSpPr>
        <p:spPr>
          <a:xfrm>
            <a:off x="8396506" y="6232750"/>
            <a:ext cx="3490050" cy="525000"/>
          </a:xfrm>
          <a:prstGeom prst="rect">
            <a:avLst/>
          </a:prstGeom>
        </p:spPr>
        <p:txBody>
          <a:bodyPr lIns="223475" tIns="223475" rIns="223475" bIns="223475" anchor="ctr" anchorCtr="0">
            <a:noAutofit/>
          </a:bodyPr>
          <a:lstStyle/>
          <a:p>
            <a:fld id="{00000000-1234-1234-1234-123412341234}" type="slidenum">
              <a:rPr lang="en-US" sz="1050" smtClean="0">
                <a:solidFill>
                  <a:srgbClr val="616D72"/>
                </a:solidFill>
              </a:rPr>
              <a:pPr/>
              <a:t>‹#›</a:t>
            </a:fld>
            <a:endParaRPr lang="en-US" sz="1050">
              <a:solidFill>
                <a:srgbClr val="616D7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99312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0F53335-0321-4D1D-9781-21AD504741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E99E927-7D36-4677-950B-8AC4D85FA5E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2EC615-740A-4336-9DBD-02AE42B7D1B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716D30-5356-4F09-A9BA-9D3CD80B5F1A}" type="datetimeFigureOut">
              <a:rPr lang="en-US" smtClean="0"/>
              <a:t>08-Jul-19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34053E1-D791-47C0-988E-2D1DE87E4AE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96EE2DA-0188-4AA5-B148-AB80F68DE3A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DBE350-A61C-4BBD-8BA6-9BEDE2D9EA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35577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orbel" panose="020B0503020204020204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orbel" panose="020B0503020204020204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orbel" panose="020B0503020204020204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orbel" panose="020B0503020204020204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orbel" panose="020B0503020204020204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orbel" panose="020B050302020402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s://join.sfxd.org/" TargetMode="Externa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Shape 21"/>
          <p:cNvSpPr/>
          <p:nvPr/>
        </p:nvSpPr>
        <p:spPr>
          <a:xfrm>
            <a:off x="-4764" y="-114299"/>
            <a:ext cx="12287252" cy="6986019"/>
          </a:xfrm>
          <a:prstGeom prst="rect">
            <a:avLst/>
          </a:prstGeom>
          <a:solidFill>
            <a:srgbClr val="2C2F33"/>
          </a:solidFill>
          <a:ln>
            <a:noFill/>
          </a:ln>
        </p:spPr>
        <p:txBody>
          <a:bodyPr lIns="45713" tIns="45713" rIns="45713" bIns="45713" anchor="ctr" anchorCtr="0">
            <a:noAutofit/>
          </a:bodyPr>
          <a:lstStyle/>
          <a:p>
            <a:endParaRPr sz="900" dirty="0">
              <a:solidFill>
                <a:srgbClr val="0D8CD6"/>
              </a:solidFill>
            </a:endParaRPr>
          </a:p>
        </p:txBody>
      </p:sp>
      <p:sp>
        <p:nvSpPr>
          <p:cNvPr id="22" name="Shape 22"/>
          <p:cNvSpPr txBox="1">
            <a:spLocks noGrp="1"/>
          </p:cNvSpPr>
          <p:nvPr>
            <p:ph type="title"/>
          </p:nvPr>
        </p:nvSpPr>
        <p:spPr>
          <a:xfrm>
            <a:off x="576925" y="2352863"/>
            <a:ext cx="6391500" cy="1928250"/>
          </a:xfrm>
          <a:prstGeom prst="rect">
            <a:avLst/>
          </a:prstGeom>
          <a:noFill/>
          <a:ln>
            <a:noFill/>
          </a:ln>
        </p:spPr>
        <p:txBody>
          <a:bodyPr vert="horz" lIns="45713" tIns="45713" rIns="45713" bIns="45713" rtlCol="0" anchor="b" anchorCtr="0">
            <a:noAutofit/>
          </a:bodyPr>
          <a:lstStyle/>
          <a:p>
            <a:pPr algn="l">
              <a:buClr>
                <a:srgbClr val="A4947E"/>
              </a:buClr>
              <a:buSzPct val="25000"/>
            </a:pPr>
            <a:r>
              <a:rPr lang="fr-FR" sz="4800" dirty="0">
                <a:solidFill>
                  <a:srgbClr val="FFFFFF"/>
                </a:solidFill>
                <a:latin typeface="Corbel" panose="020B0503020204020204" pitchFamily="34" charset="0"/>
              </a:rPr>
              <a:t>Project </a:t>
            </a:r>
            <a:r>
              <a:rPr lang="fr-FR" sz="4800" dirty="0" err="1">
                <a:solidFill>
                  <a:srgbClr val="FFFFFF"/>
                </a:solidFill>
                <a:latin typeface="Corbel" panose="020B0503020204020204" pitchFamily="34" charset="0"/>
              </a:rPr>
              <a:t>Reviews</a:t>
            </a:r>
            <a:endParaRPr lang="en-US" sz="5950" dirty="0">
              <a:solidFill>
                <a:srgbClr val="FFFFFF"/>
              </a:solidFill>
              <a:latin typeface="Corbel" panose="020B0503020204020204" pitchFamily="34" charset="0"/>
            </a:endParaRPr>
          </a:p>
        </p:txBody>
      </p:sp>
      <p:sp>
        <p:nvSpPr>
          <p:cNvPr id="24" name="Shape 24"/>
          <p:cNvSpPr txBox="1">
            <a:spLocks noGrp="1"/>
          </p:cNvSpPr>
          <p:nvPr>
            <p:ph type="title"/>
          </p:nvPr>
        </p:nvSpPr>
        <p:spPr>
          <a:xfrm>
            <a:off x="625914" y="6264422"/>
            <a:ext cx="4612836" cy="275550"/>
          </a:xfrm>
          <a:prstGeom prst="rect">
            <a:avLst/>
          </a:prstGeom>
          <a:noFill/>
          <a:ln>
            <a:noFill/>
          </a:ln>
        </p:spPr>
        <p:txBody>
          <a:bodyPr vert="horz" lIns="45713" tIns="45713" rIns="45713" bIns="45713" rtlCol="0" anchor="b" anchorCtr="0">
            <a:noAutofit/>
          </a:bodyPr>
          <a:lstStyle/>
          <a:p>
            <a:pPr algn="l">
              <a:buClr>
                <a:srgbClr val="A4947E"/>
              </a:buClr>
              <a:buSzPct val="25000"/>
            </a:pPr>
            <a:r>
              <a:rPr lang="en-US" sz="1000" b="0" dirty="0">
                <a:solidFill>
                  <a:srgbClr val="FFFFFF"/>
                </a:solidFill>
                <a:latin typeface="Segoe UI" panose="020B0502040204020203" pitchFamily="34" charset="0"/>
                <a:ea typeface="Roboto Condensed"/>
                <a:cs typeface="Roboto Condensed"/>
                <a:sym typeface="Roboto Condensed"/>
              </a:rPr>
              <a:t>This document was created by SFXD members for SFXD and is free of all rights</a:t>
            </a:r>
          </a:p>
        </p:txBody>
      </p:sp>
      <p:pic>
        <p:nvPicPr>
          <p:cNvPr id="23" name="Shape 23"/>
          <p:cNvPicPr preferRelativeResize="0"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968425" y="1101100"/>
            <a:ext cx="4842500" cy="4842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Picture 2" descr="A picture containing object&#10;&#10;Description automatically generated">
            <a:extLst>
              <a:ext uri="{FF2B5EF4-FFF2-40B4-BE49-F238E27FC236}">
                <a16:creationId xmlns:a16="http://schemas.microsoft.com/office/drawing/2014/main" id="{371C3C67-1073-42AD-A69D-C9B1EE5BCA5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61683" y="5513436"/>
            <a:ext cx="1765446" cy="13982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77308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Shape 188"/>
          <p:cNvSpPr txBox="1">
            <a:spLocks noGrp="1"/>
          </p:cNvSpPr>
          <p:nvPr>
            <p:ph type="sldNum" idx="12"/>
          </p:nvPr>
        </p:nvSpPr>
        <p:spPr>
          <a:xfrm>
            <a:off x="8396506" y="6232750"/>
            <a:ext cx="3490050" cy="525000"/>
          </a:xfrm>
          <a:prstGeom prst="rect">
            <a:avLst/>
          </a:prstGeom>
        </p:spPr>
        <p:txBody>
          <a:bodyPr vert="horz" lIns="111738" tIns="111738" rIns="111738" bIns="111738" rtlCol="0" anchor="ctr" anchorCtr="0">
            <a:noAutofit/>
          </a:bodyPr>
          <a:lstStyle/>
          <a:p>
            <a:fld id="{00000000-1234-1234-1234-123412341234}" type="slidenum">
              <a:rPr lang="en-US"/>
              <a:pPr/>
              <a:t>10</a:t>
            </a:fld>
            <a:endParaRPr lang="en-US"/>
          </a:p>
        </p:txBody>
      </p:sp>
      <p:sp>
        <p:nvSpPr>
          <p:cNvPr id="189" name="Shape 189"/>
          <p:cNvSpPr/>
          <p:nvPr/>
        </p:nvSpPr>
        <p:spPr>
          <a:xfrm>
            <a:off x="812499" y="3597153"/>
            <a:ext cx="2999055" cy="450150"/>
          </a:xfrm>
          <a:prstGeom prst="rect">
            <a:avLst/>
          </a:prstGeom>
          <a:noFill/>
          <a:ln>
            <a:noFill/>
          </a:ln>
        </p:spPr>
        <p:txBody>
          <a:bodyPr lIns="45713" tIns="45713" rIns="45713" bIns="45713" anchor="t" anchorCtr="0">
            <a:noAutofit/>
          </a:bodyPr>
          <a:lstStyle/>
          <a:p>
            <a:pPr>
              <a:lnSpc>
                <a:spcPct val="80000"/>
              </a:lnSpc>
              <a:buClr>
                <a:srgbClr val="535353"/>
              </a:buClr>
              <a:buSzPct val="25000"/>
            </a:pPr>
            <a:r>
              <a:rPr lang="fr-FR" sz="2400" b="1" dirty="0" err="1">
                <a:solidFill>
                  <a:srgbClr val="99AAB5"/>
                </a:solidFill>
                <a:latin typeface="Corbel" panose="020B0503020204020204" pitchFamily="34" charset="0"/>
                <a:ea typeface="Roboto"/>
                <a:cs typeface="Roboto"/>
                <a:sym typeface="Roboto"/>
              </a:rPr>
              <a:t>Ouputs</a:t>
            </a:r>
            <a:endParaRPr lang="en-US" sz="2400" b="1" dirty="0">
              <a:solidFill>
                <a:srgbClr val="99AAB5"/>
              </a:solidFill>
              <a:latin typeface="Corbel" panose="020B0503020204020204" pitchFamily="34" charset="0"/>
              <a:ea typeface="Roboto"/>
              <a:cs typeface="Roboto"/>
              <a:sym typeface="Roboto"/>
            </a:endParaRPr>
          </a:p>
        </p:txBody>
      </p:sp>
      <p:sp>
        <p:nvSpPr>
          <p:cNvPr id="192" name="Shape 192"/>
          <p:cNvSpPr/>
          <p:nvPr/>
        </p:nvSpPr>
        <p:spPr>
          <a:xfrm>
            <a:off x="859512" y="4291575"/>
            <a:ext cx="8370549" cy="1731125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t" anchorCtr="0">
            <a:noAutofit/>
          </a:bodyPr>
          <a:lstStyle/>
          <a:p>
            <a:pPr marL="342900" lvl="0" indent="-342900">
              <a:buFont typeface="+mj-lt"/>
              <a:buAutoNum type="arabicPeriod"/>
            </a:pPr>
            <a:r>
              <a:rPr lang="fr-FR" sz="1600" dirty="0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ea typeface="Roboto Light" panose="020B0604020202020204" charset="0"/>
              </a:rPr>
              <a:t>L</a:t>
            </a:r>
            <a:r>
              <a:rPr lang="en-US" sz="1600" dirty="0" err="1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ea typeface="Roboto Light" panose="020B0604020202020204" charset="0"/>
              </a:rPr>
              <a:t>ist</a:t>
            </a:r>
            <a:r>
              <a:rPr lang="en-US" sz="1600" dirty="0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ea typeface="Roboto Light" panose="020B0604020202020204" charset="0"/>
              </a:rPr>
              <a:t> the outputs of this meeting and the forum here</a:t>
            </a:r>
            <a:r>
              <a:rPr lang="fr-FR" sz="1600" dirty="0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ea typeface="Roboto Light" panose="020B0604020202020204" charset="0"/>
              </a:rPr>
              <a:t>.</a:t>
            </a:r>
          </a:p>
          <a:p>
            <a:pPr marL="342900" lvl="0" indent="-342900">
              <a:buFont typeface="+mj-lt"/>
              <a:buAutoNum type="arabicPeriod"/>
            </a:pPr>
            <a:r>
              <a:rPr lang="fr-FR" sz="1600" dirty="0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ea typeface="Roboto Light" panose="020B0604020202020204" charset="0"/>
              </a:rPr>
              <a:t>This </a:t>
            </a:r>
            <a:r>
              <a:rPr lang="fr-FR" sz="1600" dirty="0" err="1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ea typeface="Roboto Light" panose="020B0604020202020204" charset="0"/>
              </a:rPr>
              <a:t>should</a:t>
            </a:r>
            <a:r>
              <a:rPr lang="fr-FR" sz="1600" dirty="0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ea typeface="Roboto Light" panose="020B0604020202020204" charset="0"/>
              </a:rPr>
              <a:t> </a:t>
            </a:r>
            <a:r>
              <a:rPr lang="fr-FR" sz="1600" dirty="0" err="1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ea typeface="Roboto Light" panose="020B0604020202020204" charset="0"/>
              </a:rPr>
              <a:t>allow</a:t>
            </a:r>
            <a:r>
              <a:rPr lang="fr-FR" sz="1600" dirty="0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ea typeface="Roboto Light" panose="020B0604020202020204" charset="0"/>
              </a:rPr>
              <a:t> </a:t>
            </a:r>
            <a:r>
              <a:rPr lang="fr-FR" sz="1600" dirty="0" err="1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ea typeface="Roboto Light" panose="020B0604020202020204" charset="0"/>
              </a:rPr>
              <a:t>you</a:t>
            </a:r>
            <a:r>
              <a:rPr lang="fr-FR" sz="1600" dirty="0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ea typeface="Roboto Light" panose="020B0604020202020204" charset="0"/>
              </a:rPr>
              <a:t> to </a:t>
            </a:r>
            <a:r>
              <a:rPr lang="fr-FR" sz="1600" dirty="0" err="1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ea typeface="Roboto Light" panose="020B0604020202020204" charset="0"/>
              </a:rPr>
              <a:t>share</a:t>
            </a:r>
            <a:r>
              <a:rPr lang="fr-FR" sz="1600" dirty="0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ea typeface="Roboto Light" panose="020B0604020202020204" charset="0"/>
              </a:rPr>
              <a:t> them </a:t>
            </a:r>
            <a:r>
              <a:rPr lang="fr-FR" sz="1600" dirty="0" err="1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ea typeface="Roboto Light" panose="020B0604020202020204" charset="0"/>
              </a:rPr>
              <a:t>easily</a:t>
            </a:r>
            <a:r>
              <a:rPr lang="fr-FR" sz="1600" dirty="0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ea typeface="Roboto Light" panose="020B0604020202020204" charset="0"/>
              </a:rPr>
              <a:t>.</a:t>
            </a:r>
          </a:p>
          <a:p>
            <a:pPr marL="342900" lvl="0" indent="-342900">
              <a:buFont typeface="+mj-lt"/>
              <a:buAutoNum type="arabicPeriod"/>
            </a:pPr>
            <a:r>
              <a:rPr lang="fr-FR" sz="1600" dirty="0" err="1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ea typeface="Roboto Light" panose="020B0604020202020204" charset="0"/>
              </a:rPr>
              <a:t>Feel</a:t>
            </a:r>
            <a:r>
              <a:rPr lang="fr-FR" sz="1600" dirty="0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ea typeface="Roboto Light" panose="020B0604020202020204" charset="0"/>
              </a:rPr>
              <a:t> free to </a:t>
            </a:r>
            <a:r>
              <a:rPr lang="fr-FR" sz="1600" dirty="0" err="1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ea typeface="Roboto Light" panose="020B0604020202020204" charset="0"/>
              </a:rPr>
              <a:t>take</a:t>
            </a:r>
            <a:r>
              <a:rPr lang="fr-FR" sz="1600" dirty="0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ea typeface="Roboto Light" panose="020B0604020202020204" charset="0"/>
              </a:rPr>
              <a:t> </a:t>
            </a:r>
            <a:r>
              <a:rPr lang="fr-FR" sz="1600" dirty="0" err="1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ea typeface="Roboto Light" panose="020B0604020202020204" charset="0"/>
              </a:rPr>
              <a:t>freehand</a:t>
            </a:r>
            <a:r>
              <a:rPr lang="fr-FR" sz="1600" dirty="0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ea typeface="Roboto Light" panose="020B0604020202020204" charset="0"/>
              </a:rPr>
              <a:t> notes as </a:t>
            </a:r>
            <a:r>
              <a:rPr lang="fr-FR" sz="1600" dirty="0" err="1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ea typeface="Roboto Light" panose="020B0604020202020204" charset="0"/>
              </a:rPr>
              <a:t>well</a:t>
            </a:r>
            <a:r>
              <a:rPr lang="fr-FR" sz="1600" dirty="0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ea typeface="Roboto Light" panose="020B0604020202020204" charset="0"/>
              </a:rPr>
              <a:t>, but </a:t>
            </a:r>
            <a:r>
              <a:rPr lang="fr-FR" sz="1600" dirty="0" err="1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ea typeface="Roboto Light" panose="020B0604020202020204" charset="0"/>
              </a:rPr>
              <a:t>remember</a:t>
            </a:r>
            <a:r>
              <a:rPr lang="fr-FR" sz="1600" dirty="0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ea typeface="Roboto Light" panose="020B0604020202020204" charset="0"/>
              </a:rPr>
              <a:t> to set a </a:t>
            </a:r>
            <a:r>
              <a:rPr lang="fr-FR" sz="1600" dirty="0" err="1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ea typeface="Roboto Light" panose="020B0604020202020204" charset="0"/>
              </a:rPr>
              <a:t>summary</a:t>
            </a:r>
            <a:r>
              <a:rPr lang="fr-FR" sz="1600" dirty="0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ea typeface="Roboto Light" panose="020B0604020202020204" charset="0"/>
              </a:rPr>
              <a:t> of outputs </a:t>
            </a:r>
            <a:r>
              <a:rPr lang="fr-FR" sz="1600" dirty="0" err="1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ea typeface="Roboto Light" panose="020B0604020202020204" charset="0"/>
              </a:rPr>
              <a:t>so</a:t>
            </a:r>
            <a:r>
              <a:rPr lang="fr-FR" sz="1600" dirty="0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ea typeface="Roboto Light" panose="020B0604020202020204" charset="0"/>
              </a:rPr>
              <a:t> </a:t>
            </a:r>
            <a:r>
              <a:rPr lang="fr-FR" sz="1600" dirty="0" err="1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ea typeface="Roboto Light" panose="020B0604020202020204" charset="0"/>
              </a:rPr>
              <a:t>that</a:t>
            </a:r>
            <a:r>
              <a:rPr lang="fr-FR" sz="1600" dirty="0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ea typeface="Roboto Light" panose="020B0604020202020204" charset="0"/>
              </a:rPr>
              <a:t> people </a:t>
            </a:r>
            <a:r>
              <a:rPr lang="fr-FR" sz="1600" dirty="0" err="1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ea typeface="Roboto Light" panose="020B0604020202020204" charset="0"/>
              </a:rPr>
              <a:t>reading</a:t>
            </a:r>
            <a:r>
              <a:rPr lang="fr-FR" sz="1600" dirty="0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ea typeface="Roboto Light" panose="020B0604020202020204" charset="0"/>
              </a:rPr>
              <a:t> </a:t>
            </a:r>
            <a:r>
              <a:rPr lang="fr-FR" sz="1600" dirty="0" err="1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ea typeface="Roboto Light" panose="020B0604020202020204" charset="0"/>
              </a:rPr>
              <a:t>this</a:t>
            </a:r>
            <a:r>
              <a:rPr lang="fr-FR" sz="1600" dirty="0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ea typeface="Roboto Light" panose="020B0604020202020204" charset="0"/>
              </a:rPr>
              <a:t> can </a:t>
            </a:r>
            <a:r>
              <a:rPr lang="fr-FR" sz="1600" dirty="0" err="1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ea typeface="Roboto Light" panose="020B0604020202020204" charset="0"/>
              </a:rPr>
              <a:t>take</a:t>
            </a:r>
            <a:r>
              <a:rPr lang="fr-FR" sz="1600" dirty="0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ea typeface="Roboto Light" panose="020B0604020202020204" charset="0"/>
              </a:rPr>
              <a:t> the </a:t>
            </a:r>
            <a:r>
              <a:rPr lang="fr-FR" sz="1600" dirty="0" err="1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ea typeface="Roboto Light" panose="020B0604020202020204" charset="0"/>
              </a:rPr>
              <a:t>most</a:t>
            </a:r>
            <a:r>
              <a:rPr lang="fr-FR" sz="1600" dirty="0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ea typeface="Roboto Light" panose="020B0604020202020204" charset="0"/>
              </a:rPr>
              <a:t> value out of </a:t>
            </a:r>
            <a:r>
              <a:rPr lang="fr-FR" sz="1600" dirty="0" err="1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ea typeface="Roboto Light" panose="020B0604020202020204" charset="0"/>
              </a:rPr>
              <a:t>it</a:t>
            </a:r>
            <a:r>
              <a:rPr lang="fr-FR" sz="1600" dirty="0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ea typeface="Roboto Light" panose="020B0604020202020204" charset="0"/>
              </a:rPr>
              <a:t>.</a:t>
            </a:r>
            <a:endParaRPr lang="en-US" sz="1600" dirty="0">
              <a:solidFill>
                <a:schemeClr val="bg1">
                  <a:lumMod val="50000"/>
                </a:schemeClr>
              </a:solidFill>
              <a:latin typeface="Segoe UI" panose="020B0502040204020203" pitchFamily="34" charset="0"/>
              <a:ea typeface="Roboto Light" panose="020B0604020202020204" charset="0"/>
            </a:endParaRPr>
          </a:p>
        </p:txBody>
      </p:sp>
      <p:sp>
        <p:nvSpPr>
          <p:cNvPr id="197" name="Shape 197"/>
          <p:cNvSpPr txBox="1">
            <a:spLocks noGrp="1"/>
          </p:cNvSpPr>
          <p:nvPr>
            <p:ph type="title"/>
          </p:nvPr>
        </p:nvSpPr>
        <p:spPr>
          <a:xfrm>
            <a:off x="2900238" y="835300"/>
            <a:ext cx="6391500" cy="990300"/>
          </a:xfrm>
          <a:prstGeom prst="rect">
            <a:avLst/>
          </a:prstGeom>
          <a:noFill/>
          <a:ln>
            <a:noFill/>
          </a:ln>
        </p:spPr>
        <p:txBody>
          <a:bodyPr vert="horz" lIns="45713" tIns="45713" rIns="45713" bIns="45713" rtlCol="0" anchor="b" anchorCtr="0">
            <a:noAutofit/>
          </a:bodyPr>
          <a:lstStyle/>
          <a:p>
            <a:pPr>
              <a:buClr>
                <a:srgbClr val="A4947E"/>
              </a:buClr>
              <a:buSzPct val="25000"/>
            </a:pPr>
            <a:r>
              <a:rPr lang="en-US" sz="3050" dirty="0">
                <a:solidFill>
                  <a:srgbClr val="2D3C42"/>
                </a:solidFill>
              </a:rPr>
              <a:t>Open Forum</a:t>
            </a:r>
          </a:p>
          <a:p>
            <a:pPr algn="l">
              <a:buClr>
                <a:srgbClr val="A4947E"/>
              </a:buClr>
              <a:buSzPct val="25000"/>
            </a:pPr>
            <a:endParaRPr sz="3050" dirty="0">
              <a:solidFill>
                <a:srgbClr val="2D3C42"/>
              </a:solidFill>
            </a:endParaRPr>
          </a:p>
        </p:txBody>
      </p:sp>
      <p:sp>
        <p:nvSpPr>
          <p:cNvPr id="9" name="Shape 192">
            <a:extLst>
              <a:ext uri="{FF2B5EF4-FFF2-40B4-BE49-F238E27FC236}">
                <a16:creationId xmlns:a16="http://schemas.microsoft.com/office/drawing/2014/main" id="{FB01EF81-DA17-48EF-B40C-B1070E0384EF}"/>
              </a:ext>
            </a:extLst>
          </p:cNvPr>
          <p:cNvSpPr/>
          <p:nvPr/>
        </p:nvSpPr>
        <p:spPr>
          <a:xfrm>
            <a:off x="859511" y="1697875"/>
            <a:ext cx="8370549" cy="1731125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t" anchorCtr="0">
            <a:noAutofit/>
          </a:bodyPr>
          <a:lstStyle/>
          <a:p>
            <a:pPr lvl="0"/>
            <a:r>
              <a:rPr lang="fr-FR" sz="1600" dirty="0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ea typeface="Roboto Light" panose="020B0604020202020204" charset="0"/>
              </a:rPr>
              <a:t>This </a:t>
            </a:r>
            <a:r>
              <a:rPr lang="fr-FR" sz="1600" dirty="0" err="1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ea typeface="Roboto Light" panose="020B0604020202020204" charset="0"/>
              </a:rPr>
              <a:t>is</a:t>
            </a:r>
            <a:r>
              <a:rPr lang="fr-FR" sz="1600" dirty="0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ea typeface="Roboto Light" panose="020B0604020202020204" charset="0"/>
              </a:rPr>
              <a:t> </a:t>
            </a:r>
            <a:r>
              <a:rPr lang="fr-FR" sz="1600" dirty="0" err="1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ea typeface="Roboto Light" panose="020B0604020202020204" charset="0"/>
              </a:rPr>
              <a:t>where</a:t>
            </a:r>
            <a:r>
              <a:rPr lang="fr-FR" sz="1600" dirty="0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ea typeface="Roboto Light" panose="020B0604020202020204" charset="0"/>
              </a:rPr>
              <a:t> </a:t>
            </a:r>
            <a:r>
              <a:rPr lang="fr-FR" sz="1600" dirty="0" err="1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ea typeface="Roboto Light" panose="020B0604020202020204" charset="0"/>
              </a:rPr>
              <a:t>you</a:t>
            </a:r>
            <a:r>
              <a:rPr lang="fr-FR" sz="1600" dirty="0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ea typeface="Roboto Light" panose="020B0604020202020204" charset="0"/>
              </a:rPr>
              <a:t> </a:t>
            </a:r>
            <a:r>
              <a:rPr lang="fr-FR" sz="1600" dirty="0" err="1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ea typeface="Roboto Light" panose="020B0604020202020204" charset="0"/>
              </a:rPr>
              <a:t>discuss</a:t>
            </a:r>
            <a:r>
              <a:rPr lang="fr-FR" sz="1600" dirty="0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ea typeface="Roboto Light" panose="020B0604020202020204" charset="0"/>
              </a:rPr>
              <a:t> the </a:t>
            </a:r>
            <a:r>
              <a:rPr lang="fr-FR" sz="1600" dirty="0" err="1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ea typeface="Roboto Light" panose="020B0604020202020204" charset="0"/>
              </a:rPr>
              <a:t>project</a:t>
            </a:r>
            <a:r>
              <a:rPr lang="fr-FR" sz="1600" dirty="0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ea typeface="Roboto Light" panose="020B0604020202020204" charset="0"/>
              </a:rPr>
              <a:t> in a </a:t>
            </a:r>
            <a:r>
              <a:rPr lang="fr-FR" sz="1600" dirty="0" err="1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ea typeface="Roboto Light" panose="020B0604020202020204" charset="0"/>
              </a:rPr>
              <a:t>less</a:t>
            </a:r>
            <a:r>
              <a:rPr lang="fr-FR" sz="1600" dirty="0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ea typeface="Roboto Light" panose="020B0604020202020204" charset="0"/>
              </a:rPr>
              <a:t> </a:t>
            </a:r>
            <a:r>
              <a:rPr lang="fr-FR" sz="1600" dirty="0" err="1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ea typeface="Roboto Light" panose="020B0604020202020204" charset="0"/>
              </a:rPr>
              <a:t>telegraphed</a:t>
            </a:r>
            <a:r>
              <a:rPr lang="fr-FR" sz="1600" dirty="0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ea typeface="Roboto Light" panose="020B0604020202020204" charset="0"/>
              </a:rPr>
              <a:t> </a:t>
            </a:r>
            <a:r>
              <a:rPr lang="fr-FR" sz="1600" dirty="0" err="1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ea typeface="Roboto Light" panose="020B0604020202020204" charset="0"/>
              </a:rPr>
              <a:t>manner</a:t>
            </a:r>
            <a:r>
              <a:rPr lang="fr-FR" sz="1600" dirty="0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ea typeface="Roboto Light" panose="020B0604020202020204" charset="0"/>
              </a:rPr>
              <a:t>. This </a:t>
            </a:r>
            <a:r>
              <a:rPr lang="fr-FR" sz="1600" dirty="0" err="1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ea typeface="Roboto Light" panose="020B0604020202020204" charset="0"/>
              </a:rPr>
              <a:t>should</a:t>
            </a:r>
            <a:r>
              <a:rPr lang="fr-FR" sz="1600" dirty="0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ea typeface="Roboto Light" panose="020B0604020202020204" charset="0"/>
              </a:rPr>
              <a:t> not </a:t>
            </a:r>
            <a:r>
              <a:rPr lang="fr-FR" sz="1600" dirty="0" err="1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ea typeface="Roboto Light" panose="020B0604020202020204" charset="0"/>
              </a:rPr>
              <a:t>become</a:t>
            </a:r>
            <a:r>
              <a:rPr lang="fr-FR" sz="1600" dirty="0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ea typeface="Roboto Light" panose="020B0604020202020204" charset="0"/>
              </a:rPr>
              <a:t> a </a:t>
            </a:r>
            <a:r>
              <a:rPr lang="fr-FR" sz="1600" dirty="0" err="1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ea typeface="Roboto Light" panose="020B0604020202020204" charset="0"/>
              </a:rPr>
              <a:t>shouting</a:t>
            </a:r>
            <a:r>
              <a:rPr lang="fr-FR" sz="1600" dirty="0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ea typeface="Roboto Light" panose="020B0604020202020204" charset="0"/>
              </a:rPr>
              <a:t> match, or </a:t>
            </a:r>
            <a:r>
              <a:rPr lang="fr-FR" sz="1600" dirty="0" err="1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ea typeface="Roboto Light" panose="020B0604020202020204" charset="0"/>
              </a:rPr>
              <a:t>even</a:t>
            </a:r>
            <a:r>
              <a:rPr lang="fr-FR" sz="1600" dirty="0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ea typeface="Roboto Light" panose="020B0604020202020204" charset="0"/>
              </a:rPr>
              <a:t> a </a:t>
            </a:r>
            <a:r>
              <a:rPr lang="fr-FR" sz="1600" dirty="0" err="1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ea typeface="Roboto Light" panose="020B0604020202020204" charset="0"/>
              </a:rPr>
              <a:t>way</a:t>
            </a:r>
            <a:r>
              <a:rPr lang="fr-FR" sz="1600" dirty="0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ea typeface="Roboto Light" panose="020B0604020202020204" charset="0"/>
              </a:rPr>
              <a:t> for people to vent. </a:t>
            </a:r>
            <a:r>
              <a:rPr lang="fr-FR" sz="1600" dirty="0" err="1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ea typeface="Roboto Light" panose="020B0604020202020204" charset="0"/>
              </a:rPr>
              <a:t>Remember</a:t>
            </a:r>
            <a:r>
              <a:rPr lang="fr-FR" sz="1600" dirty="0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ea typeface="Roboto Light" panose="020B0604020202020204" charset="0"/>
              </a:rPr>
              <a:t> the </a:t>
            </a:r>
            <a:r>
              <a:rPr lang="fr-FR" sz="1600" dirty="0" err="1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ea typeface="Roboto Light" panose="020B0604020202020204" charset="0"/>
              </a:rPr>
              <a:t>purpose</a:t>
            </a:r>
            <a:r>
              <a:rPr lang="fr-FR" sz="1600" dirty="0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ea typeface="Roboto Light" panose="020B0604020202020204" charset="0"/>
              </a:rPr>
              <a:t> of </a:t>
            </a:r>
            <a:r>
              <a:rPr lang="fr-FR" sz="1600" dirty="0" err="1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ea typeface="Roboto Light" panose="020B0604020202020204" charset="0"/>
              </a:rPr>
              <a:t>this</a:t>
            </a:r>
            <a:r>
              <a:rPr lang="fr-FR" sz="1600" dirty="0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ea typeface="Roboto Light" panose="020B0604020202020204" charset="0"/>
              </a:rPr>
              <a:t> meeting: </a:t>
            </a:r>
            <a:r>
              <a:rPr lang="fr-FR" sz="1600" dirty="0" err="1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ea typeface="Roboto Light" panose="020B0604020202020204" charset="0"/>
              </a:rPr>
              <a:t>finding</a:t>
            </a:r>
            <a:r>
              <a:rPr lang="fr-FR" sz="1600" dirty="0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ea typeface="Roboto Light" panose="020B0604020202020204" charset="0"/>
              </a:rPr>
              <a:t> stuff to </a:t>
            </a:r>
            <a:r>
              <a:rPr lang="fr-FR" sz="1600" dirty="0" err="1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ea typeface="Roboto Light" panose="020B0604020202020204" charset="0"/>
              </a:rPr>
              <a:t>improve</a:t>
            </a:r>
            <a:r>
              <a:rPr lang="fr-FR" sz="1600" dirty="0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ea typeface="Roboto Light" panose="020B0604020202020204" charset="0"/>
              </a:rPr>
              <a:t>.</a:t>
            </a:r>
          </a:p>
          <a:p>
            <a:pPr lvl="0"/>
            <a:endParaRPr lang="fr-FR" sz="1600" dirty="0">
              <a:solidFill>
                <a:schemeClr val="bg1">
                  <a:lumMod val="50000"/>
                </a:schemeClr>
              </a:solidFill>
              <a:latin typeface="Segoe UI" panose="020B0502040204020203" pitchFamily="34" charset="0"/>
              <a:ea typeface="Roboto Light" panose="020B0604020202020204" charset="0"/>
            </a:endParaRPr>
          </a:p>
          <a:p>
            <a:pPr lvl="0"/>
            <a:r>
              <a:rPr lang="fr-FR" sz="1600" dirty="0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ea typeface="Roboto Light" panose="020B0604020202020204" charset="0"/>
              </a:rPr>
              <a:t>A good </a:t>
            </a:r>
            <a:r>
              <a:rPr lang="fr-FR" sz="1600" dirty="0" err="1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ea typeface="Roboto Light" panose="020B0604020202020204" charset="0"/>
              </a:rPr>
              <a:t>example</a:t>
            </a:r>
            <a:r>
              <a:rPr lang="fr-FR" sz="1600" dirty="0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ea typeface="Roboto Light" panose="020B0604020202020204" charset="0"/>
              </a:rPr>
              <a:t> of discussion would </a:t>
            </a:r>
            <a:r>
              <a:rPr lang="fr-FR" sz="1600" dirty="0" err="1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ea typeface="Roboto Light" panose="020B0604020202020204" charset="0"/>
              </a:rPr>
              <a:t>be</a:t>
            </a:r>
            <a:r>
              <a:rPr lang="fr-FR" sz="1600" dirty="0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ea typeface="Roboto Light" panose="020B0604020202020204" charset="0"/>
              </a:rPr>
              <a:t> « I really think </a:t>
            </a:r>
            <a:r>
              <a:rPr lang="fr-FR" sz="1600" dirty="0" err="1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ea typeface="Roboto Light" panose="020B0604020202020204" charset="0"/>
              </a:rPr>
              <a:t>our</a:t>
            </a:r>
            <a:r>
              <a:rPr lang="fr-FR" sz="1600" dirty="0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ea typeface="Roboto Light" panose="020B0604020202020204" charset="0"/>
              </a:rPr>
              <a:t> architecture made </a:t>
            </a:r>
            <a:r>
              <a:rPr lang="fr-FR" sz="1600" dirty="0" err="1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ea typeface="Roboto Light" panose="020B0604020202020204" charset="0"/>
              </a:rPr>
              <a:t>it</a:t>
            </a:r>
            <a:r>
              <a:rPr lang="fr-FR" sz="1600" dirty="0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ea typeface="Roboto Light" panose="020B0604020202020204" charset="0"/>
              </a:rPr>
              <a:t> hard to </a:t>
            </a:r>
            <a:r>
              <a:rPr lang="fr-FR" sz="1600" dirty="0" err="1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ea typeface="Roboto Light" panose="020B0604020202020204" charset="0"/>
              </a:rPr>
              <a:t>adapt</a:t>
            </a:r>
            <a:r>
              <a:rPr lang="fr-FR" sz="1600" dirty="0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ea typeface="Roboto Light" panose="020B0604020202020204" charset="0"/>
              </a:rPr>
              <a:t> long-</a:t>
            </a:r>
            <a:r>
              <a:rPr lang="fr-FR" sz="1600" dirty="0" err="1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ea typeface="Roboto Light" panose="020B0604020202020204" charset="0"/>
              </a:rPr>
              <a:t>term</a:t>
            </a:r>
            <a:r>
              <a:rPr lang="fr-FR" sz="1600" dirty="0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ea typeface="Roboto Light" panose="020B0604020202020204" charset="0"/>
              </a:rPr>
              <a:t> to the client </a:t>
            </a:r>
            <a:r>
              <a:rPr lang="fr-FR" sz="1600" dirty="0" err="1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ea typeface="Roboto Light" panose="020B0604020202020204" charset="0"/>
              </a:rPr>
              <a:t>needs</a:t>
            </a:r>
            <a:r>
              <a:rPr lang="fr-FR" sz="1600" dirty="0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ea typeface="Roboto Light" panose="020B0604020202020204" charset="0"/>
              </a:rPr>
              <a:t>. Could a </a:t>
            </a:r>
            <a:r>
              <a:rPr lang="fr-FR" sz="1600" dirty="0" err="1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ea typeface="Roboto Light" panose="020B0604020202020204" charset="0"/>
              </a:rPr>
              <a:t>review</a:t>
            </a:r>
            <a:r>
              <a:rPr lang="fr-FR" sz="1600" dirty="0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ea typeface="Roboto Light" panose="020B0604020202020204" charset="0"/>
              </a:rPr>
              <a:t> meeting </a:t>
            </a:r>
            <a:r>
              <a:rPr lang="fr-FR" sz="1600" dirty="0" err="1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ea typeface="Roboto Light" panose="020B0604020202020204" charset="0"/>
              </a:rPr>
              <a:t>before</a:t>
            </a:r>
            <a:r>
              <a:rPr lang="fr-FR" sz="1600" dirty="0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ea typeface="Roboto Light" panose="020B0604020202020204" charset="0"/>
              </a:rPr>
              <a:t> sprint sign-off help with </a:t>
            </a:r>
            <a:r>
              <a:rPr lang="fr-FR" sz="1600" dirty="0" err="1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ea typeface="Roboto Light" panose="020B0604020202020204" charset="0"/>
              </a:rPr>
              <a:t>that</a:t>
            </a:r>
            <a:r>
              <a:rPr lang="fr-FR" sz="1600" dirty="0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ea typeface="Roboto Light" panose="020B0604020202020204" charset="0"/>
              </a:rPr>
              <a:t> in future </a:t>
            </a:r>
            <a:r>
              <a:rPr lang="fr-FR" sz="1600" dirty="0" err="1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ea typeface="Roboto Light" panose="020B0604020202020204" charset="0"/>
              </a:rPr>
              <a:t>projects</a:t>
            </a:r>
            <a:r>
              <a:rPr lang="fr-FR" sz="1600" dirty="0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ea typeface="Roboto Light" panose="020B0604020202020204" charset="0"/>
              </a:rPr>
              <a:t> ? »</a:t>
            </a:r>
            <a:endParaRPr lang="en-US" sz="1600" dirty="0">
              <a:solidFill>
                <a:schemeClr val="bg1">
                  <a:lumMod val="50000"/>
                </a:schemeClr>
              </a:solidFill>
              <a:latin typeface="Segoe UI" panose="020B0502040204020203" pitchFamily="34" charset="0"/>
              <a:ea typeface="Roboto Light" panose="020B060402020202020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3705121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Shape 21"/>
          <p:cNvSpPr/>
          <p:nvPr/>
        </p:nvSpPr>
        <p:spPr>
          <a:xfrm>
            <a:off x="-4764" y="-114299"/>
            <a:ext cx="12287252" cy="6986019"/>
          </a:xfrm>
          <a:prstGeom prst="rect">
            <a:avLst/>
          </a:prstGeom>
          <a:solidFill>
            <a:srgbClr val="2C2F33"/>
          </a:solidFill>
          <a:ln>
            <a:noFill/>
          </a:ln>
        </p:spPr>
        <p:txBody>
          <a:bodyPr lIns="45713" tIns="45713" rIns="45713" bIns="45713" anchor="ctr" anchorCtr="0">
            <a:noAutofit/>
          </a:bodyPr>
          <a:lstStyle/>
          <a:p>
            <a:endParaRPr sz="900" dirty="0">
              <a:solidFill>
                <a:srgbClr val="0D8CD6"/>
              </a:solidFill>
            </a:endParaRPr>
          </a:p>
        </p:txBody>
      </p:sp>
      <p:sp>
        <p:nvSpPr>
          <p:cNvPr id="22" name="Shape 22"/>
          <p:cNvSpPr txBox="1">
            <a:spLocks noGrp="1"/>
          </p:cNvSpPr>
          <p:nvPr>
            <p:ph type="title"/>
          </p:nvPr>
        </p:nvSpPr>
        <p:spPr>
          <a:xfrm>
            <a:off x="576925" y="2352863"/>
            <a:ext cx="6391500" cy="1928250"/>
          </a:xfrm>
          <a:prstGeom prst="rect">
            <a:avLst/>
          </a:prstGeom>
          <a:noFill/>
          <a:ln>
            <a:noFill/>
          </a:ln>
        </p:spPr>
        <p:txBody>
          <a:bodyPr vert="horz" lIns="45713" tIns="45713" rIns="45713" bIns="45713" rtlCol="0" anchor="b" anchorCtr="0">
            <a:noAutofit/>
          </a:bodyPr>
          <a:lstStyle/>
          <a:p>
            <a:pPr algn="l">
              <a:buClr>
                <a:srgbClr val="A4947E"/>
              </a:buClr>
              <a:buSzPct val="25000"/>
            </a:pPr>
            <a:r>
              <a:rPr lang="fr-FR" sz="4800" dirty="0">
                <a:solidFill>
                  <a:srgbClr val="FFFFFF"/>
                </a:solidFill>
                <a:latin typeface="Corbel" panose="020B0503020204020204" pitchFamily="34" charset="0"/>
              </a:rPr>
              <a:t>End</a:t>
            </a:r>
            <a:endParaRPr lang="en-US" sz="5950" dirty="0">
              <a:solidFill>
                <a:srgbClr val="FFFFFF"/>
              </a:solidFill>
              <a:latin typeface="Corbel" panose="020B0503020204020204" pitchFamily="34" charset="0"/>
            </a:endParaRPr>
          </a:p>
        </p:txBody>
      </p:sp>
      <p:sp>
        <p:nvSpPr>
          <p:cNvPr id="24" name="Shape 24"/>
          <p:cNvSpPr txBox="1">
            <a:spLocks noGrp="1"/>
          </p:cNvSpPr>
          <p:nvPr>
            <p:ph type="title"/>
          </p:nvPr>
        </p:nvSpPr>
        <p:spPr>
          <a:xfrm>
            <a:off x="625914" y="6264422"/>
            <a:ext cx="4612836" cy="275550"/>
          </a:xfrm>
          <a:prstGeom prst="rect">
            <a:avLst/>
          </a:prstGeom>
          <a:noFill/>
          <a:ln>
            <a:noFill/>
          </a:ln>
        </p:spPr>
        <p:txBody>
          <a:bodyPr vert="horz" lIns="45713" tIns="45713" rIns="45713" bIns="45713" rtlCol="0" anchor="b" anchorCtr="0">
            <a:noAutofit/>
          </a:bodyPr>
          <a:lstStyle/>
          <a:p>
            <a:pPr algn="l">
              <a:buClr>
                <a:srgbClr val="A4947E"/>
              </a:buClr>
              <a:buSzPct val="25000"/>
            </a:pPr>
            <a:r>
              <a:rPr lang="fr-FR" sz="1000" b="0" dirty="0">
                <a:solidFill>
                  <a:srgbClr val="FFFFFF"/>
                </a:solidFill>
                <a:latin typeface="Segoe UI" panose="020B0502040204020203" pitchFamily="34" charset="0"/>
                <a:ea typeface="Roboto Condensed"/>
                <a:cs typeface="Roboto Condensed"/>
                <a:sym typeface="Roboto Condensed"/>
              </a:rPr>
              <a:t>I</a:t>
            </a:r>
            <a:r>
              <a:rPr lang="en-US" sz="1000" b="0" dirty="0">
                <a:solidFill>
                  <a:srgbClr val="FFFFFF"/>
                </a:solidFill>
                <a:latin typeface="Segoe UI" panose="020B0502040204020203" pitchFamily="34" charset="0"/>
                <a:ea typeface="Roboto Condensed"/>
                <a:cs typeface="Roboto Condensed"/>
                <a:sym typeface="Roboto Condensed"/>
              </a:rPr>
              <a:t>f this document was helpful join us:  </a:t>
            </a:r>
            <a:r>
              <a:rPr lang="en-US" sz="1000" b="0" dirty="0">
                <a:solidFill>
                  <a:srgbClr val="FFFFFF"/>
                </a:solidFill>
                <a:latin typeface="Segoe UI" panose="020B0502040204020203" pitchFamily="34" charset="0"/>
                <a:ea typeface="Roboto Condensed"/>
                <a:cs typeface="Roboto Condensed"/>
                <a:sym typeface="Roboto Condensed"/>
                <a:hlinkClick r:id="rId3"/>
              </a:rPr>
              <a:t>https://join.sfxd.org</a:t>
            </a:r>
            <a:r>
              <a:rPr lang="en-US" sz="1000" b="0" dirty="0">
                <a:solidFill>
                  <a:srgbClr val="FFFFFF"/>
                </a:solidFill>
                <a:latin typeface="Segoe UI" panose="020B0502040204020203" pitchFamily="34" charset="0"/>
                <a:ea typeface="Roboto Condensed"/>
                <a:cs typeface="Roboto Condensed"/>
                <a:sym typeface="Roboto Condensed"/>
              </a:rPr>
              <a:t> </a:t>
            </a:r>
          </a:p>
        </p:txBody>
      </p:sp>
      <p:pic>
        <p:nvPicPr>
          <p:cNvPr id="23" name="Shape 23"/>
          <p:cNvPicPr preferRelativeResize="0"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968425" y="1101100"/>
            <a:ext cx="4842500" cy="4842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Picture 5" descr="A picture containing object&#10;&#10;Description automatically generated">
            <a:extLst>
              <a:ext uri="{FF2B5EF4-FFF2-40B4-BE49-F238E27FC236}">
                <a16:creationId xmlns:a16="http://schemas.microsoft.com/office/drawing/2014/main" id="{B1C8966B-59C9-4556-A1CB-3A012CFA7B4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61683" y="5513436"/>
            <a:ext cx="1765446" cy="13982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817060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Shape 31"/>
          <p:cNvSpPr txBox="1">
            <a:spLocks noGrp="1"/>
          </p:cNvSpPr>
          <p:nvPr>
            <p:ph type="sldNum" idx="12"/>
          </p:nvPr>
        </p:nvSpPr>
        <p:spPr>
          <a:xfrm>
            <a:off x="8396506" y="6232750"/>
            <a:ext cx="3490050" cy="525000"/>
          </a:xfrm>
          <a:prstGeom prst="rect">
            <a:avLst/>
          </a:prstGeom>
        </p:spPr>
        <p:txBody>
          <a:bodyPr vert="horz" lIns="111738" tIns="111738" rIns="111738" bIns="111738" rtlCol="0" anchor="ctr" anchorCtr="0">
            <a:noAutofit/>
          </a:bodyPr>
          <a:lstStyle/>
          <a:p>
            <a:fld id="{00000000-1234-1234-1234-123412341234}" type="slidenum">
              <a:rPr lang="en-US"/>
              <a:pPr/>
              <a:t>2</a:t>
            </a:fld>
            <a:endParaRPr lang="en-US"/>
          </a:p>
        </p:txBody>
      </p:sp>
      <p:sp>
        <p:nvSpPr>
          <p:cNvPr id="32" name="Shape 32"/>
          <p:cNvSpPr/>
          <p:nvPr/>
        </p:nvSpPr>
        <p:spPr>
          <a:xfrm>
            <a:off x="1349713" y="1844875"/>
            <a:ext cx="4839600" cy="2853900"/>
          </a:xfrm>
          <a:prstGeom prst="rect">
            <a:avLst/>
          </a:prstGeom>
          <a:noFill/>
          <a:ln>
            <a:noFill/>
          </a:ln>
        </p:spPr>
        <p:txBody>
          <a:bodyPr lIns="45713" tIns="45713" rIns="45713" bIns="45713" anchor="t" anchorCtr="0">
            <a:noAutofit/>
          </a:bodyPr>
          <a:lstStyle/>
          <a:p>
            <a:pPr marL="457200" indent="-457200">
              <a:lnSpc>
                <a:spcPct val="150000"/>
              </a:lnSpc>
              <a:buClr>
                <a:srgbClr val="4080A5"/>
              </a:buClr>
              <a:buSzPct val="75000"/>
              <a:buFont typeface="+mj-lt"/>
              <a:buAutoNum type="arabicPeriod"/>
            </a:pPr>
            <a:r>
              <a:rPr lang="en-US" sz="1950" dirty="0">
                <a:solidFill>
                  <a:srgbClr val="2C3C42"/>
                </a:solidFill>
                <a:latin typeface="Segoe UI" panose="020B0502040204020203" pitchFamily="34" charset="0"/>
                <a:ea typeface="Roboto"/>
                <a:cs typeface="Segoe UI" panose="020B0502040204020203" pitchFamily="34" charset="0"/>
                <a:sym typeface="Roboto"/>
              </a:rPr>
              <a:t>Meeting Setup &amp; Intro</a:t>
            </a:r>
          </a:p>
          <a:p>
            <a:pPr marL="457200" indent="-457200">
              <a:lnSpc>
                <a:spcPct val="150000"/>
              </a:lnSpc>
              <a:buClr>
                <a:srgbClr val="4080A5"/>
              </a:buClr>
              <a:buSzPct val="75000"/>
              <a:buFont typeface="+mj-lt"/>
              <a:buAutoNum type="arabicPeriod"/>
            </a:pPr>
            <a:r>
              <a:rPr lang="en-US" sz="1950" dirty="0">
                <a:solidFill>
                  <a:srgbClr val="2C3C42"/>
                </a:solidFill>
                <a:latin typeface="Segoe UI" panose="020B0502040204020203" pitchFamily="34" charset="0"/>
                <a:ea typeface="Roboto"/>
                <a:cs typeface="Segoe UI" panose="020B0502040204020203" pitchFamily="34" charset="0"/>
                <a:sym typeface="Roboto"/>
              </a:rPr>
              <a:t>Project initial scope &amp; situation</a:t>
            </a:r>
          </a:p>
          <a:p>
            <a:pPr marL="457200" indent="-457200">
              <a:lnSpc>
                <a:spcPct val="150000"/>
              </a:lnSpc>
              <a:buClr>
                <a:srgbClr val="4080A5"/>
              </a:buClr>
              <a:buSzPct val="75000"/>
              <a:buFont typeface="+mj-lt"/>
              <a:buAutoNum type="arabicPeriod"/>
            </a:pPr>
            <a:r>
              <a:rPr lang="en-US" sz="1950" dirty="0">
                <a:solidFill>
                  <a:srgbClr val="2C3C42"/>
                </a:solidFill>
                <a:latin typeface="Segoe UI" panose="020B0502040204020203" pitchFamily="34" charset="0"/>
                <a:ea typeface="Roboto"/>
                <a:cs typeface="Segoe UI" panose="020B0502040204020203" pitchFamily="34" charset="0"/>
                <a:sym typeface="Roboto"/>
              </a:rPr>
              <a:t>Project results</a:t>
            </a:r>
          </a:p>
          <a:p>
            <a:pPr marL="457200" indent="-457200">
              <a:lnSpc>
                <a:spcPct val="150000"/>
              </a:lnSpc>
              <a:buClr>
                <a:srgbClr val="4080A5"/>
              </a:buClr>
              <a:buSzPct val="75000"/>
              <a:buFont typeface="+mj-lt"/>
              <a:buAutoNum type="arabicPeriod"/>
            </a:pPr>
            <a:r>
              <a:rPr lang="en-US" sz="1950" dirty="0">
                <a:solidFill>
                  <a:srgbClr val="2C3C42"/>
                </a:solidFill>
                <a:latin typeface="Segoe UI" panose="020B0502040204020203" pitchFamily="34" charset="0"/>
                <a:ea typeface="Roboto"/>
                <a:cs typeface="Segoe UI" panose="020B0502040204020203" pitchFamily="34" charset="0"/>
                <a:sym typeface="Roboto"/>
              </a:rPr>
              <a:t>Success to implement as baseline</a:t>
            </a:r>
          </a:p>
          <a:p>
            <a:pPr marL="457200" indent="-457200">
              <a:lnSpc>
                <a:spcPct val="150000"/>
              </a:lnSpc>
              <a:buClr>
                <a:srgbClr val="4080A5"/>
              </a:buClr>
              <a:buSzPct val="75000"/>
              <a:buFont typeface="+mj-lt"/>
              <a:buAutoNum type="arabicPeriod"/>
            </a:pPr>
            <a:r>
              <a:rPr lang="en-US" sz="1950" dirty="0">
                <a:solidFill>
                  <a:srgbClr val="2C3C42"/>
                </a:solidFill>
                <a:latin typeface="Segoe UI" panose="020B0502040204020203" pitchFamily="34" charset="0"/>
                <a:ea typeface="Roboto"/>
                <a:cs typeface="Segoe UI" panose="020B0502040204020203" pitchFamily="34" charset="0"/>
                <a:sym typeface="Roboto"/>
              </a:rPr>
              <a:t>Lessons learned for the future</a:t>
            </a:r>
          </a:p>
          <a:p>
            <a:pPr marL="457200" indent="-457200">
              <a:lnSpc>
                <a:spcPct val="150000"/>
              </a:lnSpc>
              <a:buClr>
                <a:srgbClr val="4080A5"/>
              </a:buClr>
              <a:buSzPct val="75000"/>
              <a:buFont typeface="+mj-lt"/>
              <a:buAutoNum type="arabicPeriod"/>
            </a:pPr>
            <a:r>
              <a:rPr lang="en-US" sz="1950" dirty="0">
                <a:solidFill>
                  <a:srgbClr val="2C3C42"/>
                </a:solidFill>
                <a:latin typeface="Segoe UI" panose="020B0502040204020203" pitchFamily="34" charset="0"/>
                <a:ea typeface="Roboto"/>
                <a:cs typeface="Segoe UI" panose="020B0502040204020203" pitchFamily="34" charset="0"/>
                <a:sym typeface="Roboto"/>
              </a:rPr>
              <a:t>Open forum</a:t>
            </a:r>
          </a:p>
          <a:p>
            <a:pPr marL="457200" indent="-457200">
              <a:lnSpc>
                <a:spcPct val="150000"/>
              </a:lnSpc>
              <a:buClr>
                <a:srgbClr val="4080A5"/>
              </a:buClr>
              <a:buSzPct val="75000"/>
              <a:buFont typeface="+mj-lt"/>
              <a:buAutoNum type="arabicPeriod"/>
            </a:pPr>
            <a:r>
              <a:rPr lang="en-US" sz="1950" dirty="0">
                <a:solidFill>
                  <a:srgbClr val="2C3C42"/>
                </a:solidFill>
                <a:latin typeface="Segoe UI" panose="020B0502040204020203" pitchFamily="34" charset="0"/>
                <a:ea typeface="Roboto"/>
                <a:cs typeface="Segoe UI" panose="020B0502040204020203" pitchFamily="34" charset="0"/>
                <a:sym typeface="Roboto"/>
              </a:rPr>
              <a:t>Meeting review </a:t>
            </a:r>
          </a:p>
          <a:p>
            <a:pPr marL="457200" indent="-457200">
              <a:lnSpc>
                <a:spcPct val="150000"/>
              </a:lnSpc>
              <a:buClr>
                <a:srgbClr val="4080A5"/>
              </a:buClr>
              <a:buSzPct val="75000"/>
              <a:buFont typeface="+mj-lt"/>
              <a:buAutoNum type="arabicPeriod"/>
            </a:pPr>
            <a:r>
              <a:rPr lang="en-US" sz="1950" dirty="0">
                <a:solidFill>
                  <a:srgbClr val="2C3C42"/>
                </a:solidFill>
                <a:latin typeface="Segoe UI" panose="020B0502040204020203" pitchFamily="34" charset="0"/>
                <a:ea typeface="Roboto"/>
                <a:cs typeface="Segoe UI" panose="020B0502040204020203" pitchFamily="34" charset="0"/>
                <a:sym typeface="Roboto"/>
              </a:rPr>
              <a:t>End</a:t>
            </a:r>
          </a:p>
        </p:txBody>
      </p:sp>
      <p:pic>
        <p:nvPicPr>
          <p:cNvPr id="33" name="Shape 33"/>
          <p:cNvPicPr preferRelativeResize="0"/>
          <p:nvPr/>
        </p:nvPicPr>
        <p:blipFill>
          <a:blip r:embed="rId3">
            <a:alphaModFix amt="20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943351" y="2967188"/>
            <a:ext cx="3943205" cy="3943205"/>
          </a:xfrm>
          <a:prstGeom prst="rect">
            <a:avLst/>
          </a:prstGeom>
          <a:noFill/>
          <a:ln>
            <a:noFill/>
          </a:ln>
        </p:spPr>
      </p:pic>
      <p:sp>
        <p:nvSpPr>
          <p:cNvPr id="34" name="Shape 34"/>
          <p:cNvSpPr txBox="1">
            <a:spLocks noGrp="1"/>
          </p:cNvSpPr>
          <p:nvPr>
            <p:ph type="title"/>
          </p:nvPr>
        </p:nvSpPr>
        <p:spPr>
          <a:xfrm>
            <a:off x="2900238" y="230188"/>
            <a:ext cx="6391500" cy="1595400"/>
          </a:xfrm>
          <a:prstGeom prst="rect">
            <a:avLst/>
          </a:prstGeom>
          <a:noFill/>
          <a:ln>
            <a:noFill/>
          </a:ln>
        </p:spPr>
        <p:txBody>
          <a:bodyPr vert="horz" lIns="45713" tIns="45713" rIns="45713" bIns="45713" rtlCol="0" anchor="b" anchorCtr="0">
            <a:noAutofit/>
          </a:bodyPr>
          <a:lstStyle/>
          <a:p>
            <a:pPr>
              <a:buClr>
                <a:srgbClr val="A4947E"/>
              </a:buClr>
              <a:buSzPct val="25000"/>
            </a:pPr>
            <a:r>
              <a:rPr lang="en-US" sz="3050" dirty="0">
                <a:solidFill>
                  <a:srgbClr val="2D3C42"/>
                </a:solidFill>
                <a:latin typeface="Corbel" panose="020B0503020204020204" pitchFamily="34" charset="0"/>
              </a:rPr>
              <a:t>Table of Contents</a:t>
            </a:r>
          </a:p>
          <a:p>
            <a:pPr>
              <a:buClr>
                <a:srgbClr val="A4947E"/>
              </a:buClr>
              <a:buSzPct val="25000"/>
            </a:pPr>
            <a:r>
              <a:rPr lang="en-US" sz="3050" dirty="0">
                <a:solidFill>
                  <a:srgbClr val="2D3C42"/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31197426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Shape 188"/>
          <p:cNvSpPr txBox="1">
            <a:spLocks noGrp="1"/>
          </p:cNvSpPr>
          <p:nvPr>
            <p:ph type="sldNum" idx="12"/>
          </p:nvPr>
        </p:nvSpPr>
        <p:spPr>
          <a:xfrm>
            <a:off x="8396506" y="6232750"/>
            <a:ext cx="3490050" cy="525000"/>
          </a:xfrm>
          <a:prstGeom prst="rect">
            <a:avLst/>
          </a:prstGeom>
        </p:spPr>
        <p:txBody>
          <a:bodyPr vert="horz" lIns="111738" tIns="111738" rIns="111738" bIns="111738" rtlCol="0" anchor="ctr" anchorCtr="0">
            <a:noAutofit/>
          </a:bodyPr>
          <a:lstStyle/>
          <a:p>
            <a:fld id="{00000000-1234-1234-1234-123412341234}" type="slidenum">
              <a:rPr lang="en-US"/>
              <a:pPr/>
              <a:t>3</a:t>
            </a:fld>
            <a:endParaRPr lang="en-US"/>
          </a:p>
        </p:txBody>
      </p:sp>
      <p:sp>
        <p:nvSpPr>
          <p:cNvPr id="189" name="Shape 189"/>
          <p:cNvSpPr/>
          <p:nvPr/>
        </p:nvSpPr>
        <p:spPr>
          <a:xfrm>
            <a:off x="812499" y="1855941"/>
            <a:ext cx="2999055" cy="450150"/>
          </a:xfrm>
          <a:prstGeom prst="rect">
            <a:avLst/>
          </a:prstGeom>
          <a:noFill/>
          <a:ln>
            <a:noFill/>
          </a:ln>
        </p:spPr>
        <p:txBody>
          <a:bodyPr lIns="45713" tIns="45713" rIns="45713" bIns="45713" anchor="t" anchorCtr="0">
            <a:noAutofit/>
          </a:bodyPr>
          <a:lstStyle/>
          <a:p>
            <a:pPr>
              <a:lnSpc>
                <a:spcPct val="80000"/>
              </a:lnSpc>
              <a:buClr>
                <a:srgbClr val="535353"/>
              </a:buClr>
              <a:buSzPct val="25000"/>
            </a:pPr>
            <a:r>
              <a:rPr lang="fr-FR" sz="2400" b="1" dirty="0">
                <a:solidFill>
                  <a:srgbClr val="2C2F33"/>
                </a:solidFill>
                <a:latin typeface="Corbel" panose="020B0503020204020204" pitchFamily="34" charset="0"/>
                <a:ea typeface="Roboto"/>
                <a:cs typeface="Roboto"/>
                <a:sym typeface="Roboto"/>
              </a:rPr>
              <a:t>M</a:t>
            </a:r>
            <a:r>
              <a:rPr lang="en-US" sz="2400" b="1" dirty="0" err="1">
                <a:solidFill>
                  <a:srgbClr val="2C2F33"/>
                </a:solidFill>
                <a:latin typeface="Corbel" panose="020B0503020204020204" pitchFamily="34" charset="0"/>
                <a:ea typeface="Roboto"/>
                <a:cs typeface="Roboto"/>
                <a:sym typeface="Roboto"/>
              </a:rPr>
              <a:t>eeting</a:t>
            </a:r>
            <a:r>
              <a:rPr lang="en-US" sz="2400" b="1" dirty="0">
                <a:solidFill>
                  <a:srgbClr val="2C2F33"/>
                </a:solidFill>
                <a:latin typeface="Corbel" panose="020B0503020204020204" pitchFamily="34" charset="0"/>
                <a:ea typeface="Roboto"/>
                <a:cs typeface="Roboto"/>
                <a:sym typeface="Roboto"/>
              </a:rPr>
              <a:t> Objective</a:t>
            </a:r>
          </a:p>
        </p:txBody>
      </p:sp>
      <p:sp>
        <p:nvSpPr>
          <p:cNvPr id="192" name="Shape 192"/>
          <p:cNvSpPr/>
          <p:nvPr/>
        </p:nvSpPr>
        <p:spPr>
          <a:xfrm>
            <a:off x="859512" y="2550363"/>
            <a:ext cx="8370549" cy="336840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t" anchorCtr="0">
            <a:noAutofit/>
          </a:bodyPr>
          <a:lstStyle/>
          <a:p>
            <a:pPr marL="31750">
              <a:lnSpc>
                <a:spcPct val="115000"/>
              </a:lnSpc>
              <a:buClr>
                <a:srgbClr val="616D72"/>
              </a:buClr>
              <a:buSzPct val="100000"/>
            </a:pPr>
            <a:r>
              <a:rPr lang="en-US" sz="2000" dirty="0">
                <a:solidFill>
                  <a:srgbClr val="616D72"/>
                </a:solidFill>
                <a:latin typeface="Segoe UI" panose="020B0502040204020203" pitchFamily="34" charset="0"/>
                <a:ea typeface="Roboto Light"/>
                <a:cs typeface="Roboto Light"/>
                <a:sym typeface="Roboto Light"/>
              </a:rPr>
              <a:t>The main output is an answer to the question</a:t>
            </a:r>
            <a:br>
              <a:rPr lang="en-US" sz="2000" dirty="0">
                <a:solidFill>
                  <a:srgbClr val="616D72"/>
                </a:solidFill>
                <a:latin typeface="Segoe UI" panose="020B0502040204020203" pitchFamily="34" charset="0"/>
                <a:ea typeface="Roboto Light"/>
                <a:cs typeface="Roboto Light"/>
                <a:sym typeface="Roboto Light"/>
              </a:rPr>
            </a:br>
            <a:r>
              <a:rPr lang="en-US" sz="2000" b="1" dirty="0">
                <a:solidFill>
                  <a:srgbClr val="616D72"/>
                </a:solidFill>
                <a:latin typeface="Segoe UI" panose="020B0502040204020203" pitchFamily="34" charset="0"/>
                <a:ea typeface="Roboto Light"/>
                <a:cs typeface="Roboto Light"/>
                <a:sym typeface="Roboto Light"/>
              </a:rPr>
              <a:t>“What is going to change in future projects, and how?”</a:t>
            </a:r>
          </a:p>
          <a:p>
            <a:pPr marL="31750">
              <a:lnSpc>
                <a:spcPct val="115000"/>
              </a:lnSpc>
              <a:buClr>
                <a:srgbClr val="616D72"/>
              </a:buClr>
              <a:buSzPct val="100000"/>
            </a:pPr>
            <a:endParaRPr lang="en-US" sz="2000" dirty="0">
              <a:solidFill>
                <a:srgbClr val="616D72"/>
              </a:solidFill>
              <a:latin typeface="Segoe UI" panose="020B0502040204020203" pitchFamily="34" charset="0"/>
              <a:ea typeface="Roboto Light"/>
              <a:cs typeface="Roboto Light"/>
              <a:sym typeface="Roboto Light"/>
            </a:endParaRPr>
          </a:p>
          <a:p>
            <a:pPr marL="685800" lvl="1" indent="-196850">
              <a:lnSpc>
                <a:spcPct val="115000"/>
              </a:lnSpc>
              <a:buClr>
                <a:srgbClr val="616D72"/>
              </a:buClr>
              <a:buSzPct val="100000"/>
              <a:buFont typeface="Roboto Light"/>
              <a:buChar char="●"/>
            </a:pPr>
            <a:r>
              <a:rPr lang="en-US" sz="2000" dirty="0">
                <a:solidFill>
                  <a:srgbClr val="616D72"/>
                </a:solidFill>
                <a:latin typeface="Segoe UI" panose="020B0502040204020203" pitchFamily="34" charset="0"/>
                <a:ea typeface="Roboto Light"/>
                <a:cs typeface="Roboto Light"/>
                <a:sym typeface="Roboto Light"/>
              </a:rPr>
              <a:t>What went specifically well, that we can reuse?</a:t>
            </a:r>
          </a:p>
          <a:p>
            <a:pPr marL="685800" lvl="1" indent="-196850">
              <a:lnSpc>
                <a:spcPct val="115000"/>
              </a:lnSpc>
              <a:buClr>
                <a:srgbClr val="616D72"/>
              </a:buClr>
              <a:buSzPct val="100000"/>
              <a:buFont typeface="Roboto Light"/>
              <a:buChar char="●"/>
            </a:pPr>
            <a:r>
              <a:rPr lang="en-US" sz="2000" dirty="0">
                <a:solidFill>
                  <a:srgbClr val="616D72"/>
                </a:solidFill>
                <a:latin typeface="Segoe UI" panose="020B0502040204020203" pitchFamily="34" charset="0"/>
                <a:ea typeface="Roboto Light"/>
                <a:cs typeface="Roboto Light"/>
                <a:sym typeface="Roboto Light"/>
              </a:rPr>
              <a:t>What went normally, but could be improved thanks to what we learned?</a:t>
            </a:r>
          </a:p>
          <a:p>
            <a:pPr marL="685800" lvl="1" indent="-196850">
              <a:lnSpc>
                <a:spcPct val="115000"/>
              </a:lnSpc>
              <a:buClr>
                <a:srgbClr val="616D72"/>
              </a:buClr>
              <a:buSzPct val="100000"/>
              <a:buFont typeface="Roboto Light"/>
              <a:buChar char="●"/>
            </a:pPr>
            <a:r>
              <a:rPr lang="en-US" sz="2000" dirty="0">
                <a:solidFill>
                  <a:srgbClr val="616D72"/>
                </a:solidFill>
                <a:latin typeface="Segoe UI" panose="020B0502040204020203" pitchFamily="34" charset="0"/>
                <a:ea typeface="Roboto Light"/>
                <a:cs typeface="Roboto Light"/>
                <a:sym typeface="Roboto Light"/>
              </a:rPr>
              <a:t>Which actions can we take to avoid the mistakes that did happen?</a:t>
            </a:r>
          </a:p>
        </p:txBody>
      </p:sp>
      <p:sp>
        <p:nvSpPr>
          <p:cNvPr id="197" name="Shape 197"/>
          <p:cNvSpPr txBox="1">
            <a:spLocks noGrp="1"/>
          </p:cNvSpPr>
          <p:nvPr>
            <p:ph type="title"/>
          </p:nvPr>
        </p:nvSpPr>
        <p:spPr>
          <a:xfrm>
            <a:off x="2900238" y="835300"/>
            <a:ext cx="6391500" cy="990300"/>
          </a:xfrm>
          <a:prstGeom prst="rect">
            <a:avLst/>
          </a:prstGeom>
          <a:noFill/>
          <a:ln>
            <a:noFill/>
          </a:ln>
        </p:spPr>
        <p:txBody>
          <a:bodyPr vert="horz" lIns="45713" tIns="45713" rIns="45713" bIns="45713" rtlCol="0" anchor="b" anchorCtr="0">
            <a:noAutofit/>
          </a:bodyPr>
          <a:lstStyle/>
          <a:p>
            <a:pPr>
              <a:buClr>
                <a:srgbClr val="A4947E"/>
              </a:buClr>
              <a:buSzPct val="25000"/>
            </a:pPr>
            <a:r>
              <a:rPr lang="en-US" sz="3050" dirty="0">
                <a:solidFill>
                  <a:srgbClr val="2D3C42"/>
                </a:solidFill>
                <a:latin typeface="Corbel" panose="020B0503020204020204" pitchFamily="34" charset="0"/>
              </a:rPr>
              <a:t>Introduction</a:t>
            </a:r>
          </a:p>
          <a:p>
            <a:pPr algn="l">
              <a:buClr>
                <a:srgbClr val="A4947E"/>
              </a:buClr>
              <a:buSzPct val="25000"/>
            </a:pPr>
            <a:endParaRPr sz="3050" dirty="0">
              <a:solidFill>
                <a:srgbClr val="2D3C4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117934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Shape 188"/>
          <p:cNvSpPr txBox="1">
            <a:spLocks noGrp="1"/>
          </p:cNvSpPr>
          <p:nvPr>
            <p:ph type="sldNum" idx="12"/>
          </p:nvPr>
        </p:nvSpPr>
        <p:spPr>
          <a:xfrm>
            <a:off x="8396506" y="6232750"/>
            <a:ext cx="3490050" cy="525000"/>
          </a:xfrm>
          <a:prstGeom prst="rect">
            <a:avLst/>
          </a:prstGeom>
        </p:spPr>
        <p:txBody>
          <a:bodyPr vert="horz" lIns="111738" tIns="111738" rIns="111738" bIns="111738" rtlCol="0" anchor="ctr" anchorCtr="0">
            <a:noAutofit/>
          </a:bodyPr>
          <a:lstStyle/>
          <a:p>
            <a:fld id="{00000000-1234-1234-1234-123412341234}" type="slidenum">
              <a:rPr lang="en-US"/>
              <a:pPr/>
              <a:t>4</a:t>
            </a:fld>
            <a:endParaRPr lang="en-US"/>
          </a:p>
        </p:txBody>
      </p:sp>
      <p:sp>
        <p:nvSpPr>
          <p:cNvPr id="189" name="Shape 189"/>
          <p:cNvSpPr/>
          <p:nvPr/>
        </p:nvSpPr>
        <p:spPr>
          <a:xfrm>
            <a:off x="812499" y="1855941"/>
            <a:ext cx="2999055" cy="450150"/>
          </a:xfrm>
          <a:prstGeom prst="rect">
            <a:avLst/>
          </a:prstGeom>
          <a:noFill/>
          <a:ln>
            <a:noFill/>
          </a:ln>
        </p:spPr>
        <p:txBody>
          <a:bodyPr lIns="45713" tIns="45713" rIns="45713" bIns="45713" anchor="t" anchorCtr="0">
            <a:noAutofit/>
          </a:bodyPr>
          <a:lstStyle/>
          <a:p>
            <a:pPr>
              <a:lnSpc>
                <a:spcPct val="80000"/>
              </a:lnSpc>
              <a:buClr>
                <a:srgbClr val="535353"/>
              </a:buClr>
              <a:buSzPct val="25000"/>
            </a:pPr>
            <a:r>
              <a:rPr lang="fr-FR" sz="2400" b="1" dirty="0">
                <a:solidFill>
                  <a:srgbClr val="2C2F33"/>
                </a:solidFill>
                <a:latin typeface="Corbel" panose="020B0503020204020204" pitchFamily="34" charset="0"/>
                <a:ea typeface="Roboto"/>
                <a:cs typeface="Roboto"/>
                <a:sym typeface="Roboto"/>
              </a:rPr>
              <a:t>M</a:t>
            </a:r>
            <a:r>
              <a:rPr lang="en-US" sz="2400" b="1" dirty="0" err="1">
                <a:solidFill>
                  <a:srgbClr val="2C2F33"/>
                </a:solidFill>
                <a:latin typeface="Corbel" panose="020B0503020204020204" pitchFamily="34" charset="0"/>
                <a:ea typeface="Roboto"/>
                <a:cs typeface="Roboto"/>
                <a:sym typeface="Roboto"/>
              </a:rPr>
              <a:t>eeting</a:t>
            </a:r>
            <a:r>
              <a:rPr lang="en-US" sz="2400" b="1" dirty="0">
                <a:solidFill>
                  <a:srgbClr val="2C2F33"/>
                </a:solidFill>
                <a:latin typeface="Corbel" panose="020B0503020204020204" pitchFamily="34" charset="0"/>
                <a:ea typeface="Roboto"/>
                <a:cs typeface="Roboto"/>
                <a:sym typeface="Roboto"/>
              </a:rPr>
              <a:t> Objective</a:t>
            </a:r>
          </a:p>
        </p:txBody>
      </p:sp>
      <p:sp>
        <p:nvSpPr>
          <p:cNvPr id="192" name="Shape 192"/>
          <p:cNvSpPr/>
          <p:nvPr/>
        </p:nvSpPr>
        <p:spPr>
          <a:xfrm>
            <a:off x="859512" y="2550363"/>
            <a:ext cx="9922788" cy="336840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t" anchorCtr="0">
            <a:noAutofit/>
          </a:bodyPr>
          <a:lstStyle/>
          <a:p>
            <a:pPr marL="31750">
              <a:lnSpc>
                <a:spcPct val="115000"/>
              </a:lnSpc>
              <a:buClr>
                <a:srgbClr val="616D72"/>
              </a:buClr>
              <a:buSzPct val="100000"/>
            </a:pPr>
            <a:r>
              <a:rPr lang="en-US" sz="2000" dirty="0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ea typeface="Roboto Light"/>
                <a:cs typeface="Roboto Light"/>
                <a:sym typeface="Roboto Light"/>
              </a:rPr>
              <a:t>A Project Review process is not:</a:t>
            </a:r>
          </a:p>
          <a:p>
            <a:pPr marL="31750">
              <a:lnSpc>
                <a:spcPct val="115000"/>
              </a:lnSpc>
              <a:buClr>
                <a:srgbClr val="616D72"/>
              </a:buClr>
              <a:buSzPct val="100000"/>
            </a:pPr>
            <a:endParaRPr lang="en-US" sz="2000" dirty="0">
              <a:solidFill>
                <a:schemeClr val="bg1">
                  <a:lumMod val="50000"/>
                </a:schemeClr>
              </a:solidFill>
              <a:latin typeface="Segoe UI" panose="020B0502040204020203" pitchFamily="34" charset="0"/>
              <a:ea typeface="Roboto Light"/>
              <a:cs typeface="Roboto Light"/>
              <a:sym typeface="Roboto Light"/>
            </a:endParaRPr>
          </a:p>
          <a:p>
            <a:pPr marL="374650" indent="-342900">
              <a:lnSpc>
                <a:spcPct val="115000"/>
              </a:lnSpc>
              <a:buClr>
                <a:srgbClr val="616D72"/>
              </a:buClr>
              <a:buSzPct val="100000"/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ea typeface="Roboto Light"/>
                <a:cs typeface="Roboto Light"/>
                <a:sym typeface="Roboto Light"/>
              </a:rPr>
              <a:t>A focus on elements that did not work,</a:t>
            </a:r>
          </a:p>
          <a:p>
            <a:pPr marL="374650" indent="-342900">
              <a:lnSpc>
                <a:spcPct val="115000"/>
              </a:lnSpc>
              <a:buClr>
                <a:srgbClr val="616D72"/>
              </a:buClr>
              <a:buSzPct val="100000"/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ea typeface="Roboto Light"/>
                <a:cs typeface="Roboto Light"/>
                <a:sym typeface="Roboto Light"/>
              </a:rPr>
              <a:t>A quest to establish blame,</a:t>
            </a:r>
          </a:p>
          <a:p>
            <a:pPr marL="374650" indent="-342900">
              <a:lnSpc>
                <a:spcPct val="115000"/>
              </a:lnSpc>
              <a:buClr>
                <a:srgbClr val="616D72"/>
              </a:buClr>
              <a:buSzPct val="100000"/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ea typeface="Roboto Light"/>
                <a:cs typeface="Roboto Light"/>
                <a:sym typeface="Roboto Light"/>
              </a:rPr>
              <a:t>Just a meeting</a:t>
            </a:r>
          </a:p>
          <a:p>
            <a:pPr marL="374650" indent="-342900">
              <a:lnSpc>
                <a:spcPct val="115000"/>
              </a:lnSpc>
              <a:buClr>
                <a:srgbClr val="616D72"/>
              </a:buClr>
              <a:buSzPct val="100000"/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ea typeface="Roboto Light"/>
                <a:cs typeface="Roboto Light"/>
                <a:sym typeface="Roboto Light"/>
              </a:rPr>
              <a:t>A highlight of what happened during the project</a:t>
            </a:r>
            <a:r>
              <a:rPr lang="en-US" sz="2000" dirty="0">
                <a:solidFill>
                  <a:srgbClr val="616D72"/>
                </a:solidFill>
                <a:latin typeface="Segoe UI" panose="020B0502040204020203" pitchFamily="34" charset="0"/>
                <a:ea typeface="Roboto Light"/>
                <a:cs typeface="Roboto Light"/>
                <a:sym typeface="Roboto Light"/>
              </a:rPr>
              <a:t>.</a:t>
            </a:r>
          </a:p>
          <a:p>
            <a:pPr marL="374650" indent="-342900">
              <a:lnSpc>
                <a:spcPct val="115000"/>
              </a:lnSpc>
              <a:buClr>
                <a:srgbClr val="616D72"/>
              </a:buClr>
              <a:buSzPct val="100000"/>
              <a:buFont typeface="Arial" panose="020B0604020202020204" pitchFamily="34" charset="0"/>
              <a:buChar char="•"/>
            </a:pPr>
            <a:endParaRPr lang="en-US" sz="2000" dirty="0">
              <a:solidFill>
                <a:srgbClr val="616D72"/>
              </a:solidFill>
              <a:latin typeface="Segoe UI" panose="020B0502040204020203" pitchFamily="34" charset="0"/>
              <a:ea typeface="Roboto Light"/>
              <a:cs typeface="Roboto Light"/>
              <a:sym typeface="Roboto Light"/>
            </a:endParaRPr>
          </a:p>
          <a:p>
            <a:pPr marL="31750">
              <a:lnSpc>
                <a:spcPct val="115000"/>
              </a:lnSpc>
              <a:buClr>
                <a:srgbClr val="616D72"/>
              </a:buClr>
              <a:buSzPct val="100000"/>
            </a:pPr>
            <a:r>
              <a:rPr lang="en-US" sz="2000" dirty="0">
                <a:solidFill>
                  <a:srgbClr val="616D72"/>
                </a:solidFill>
                <a:latin typeface="Segoe UI" panose="020B0502040204020203" pitchFamily="34" charset="0"/>
                <a:ea typeface="Roboto Light"/>
                <a:cs typeface="Roboto Light"/>
                <a:sym typeface="Roboto Light"/>
              </a:rPr>
              <a:t>A Project Review’s only focus should be to change how the projects are planned and executed. Performance Reviews for individuals should be done in the aptly-named meeting. </a:t>
            </a:r>
          </a:p>
        </p:txBody>
      </p:sp>
      <p:sp>
        <p:nvSpPr>
          <p:cNvPr id="197" name="Shape 197"/>
          <p:cNvSpPr txBox="1">
            <a:spLocks noGrp="1"/>
          </p:cNvSpPr>
          <p:nvPr>
            <p:ph type="title"/>
          </p:nvPr>
        </p:nvSpPr>
        <p:spPr>
          <a:xfrm>
            <a:off x="2900238" y="835300"/>
            <a:ext cx="6391500" cy="990300"/>
          </a:xfrm>
          <a:prstGeom prst="rect">
            <a:avLst/>
          </a:prstGeom>
          <a:noFill/>
          <a:ln>
            <a:noFill/>
          </a:ln>
        </p:spPr>
        <p:txBody>
          <a:bodyPr vert="horz" lIns="45713" tIns="45713" rIns="45713" bIns="45713" rtlCol="0" anchor="b" anchorCtr="0">
            <a:noAutofit/>
          </a:bodyPr>
          <a:lstStyle/>
          <a:p>
            <a:pPr>
              <a:buClr>
                <a:srgbClr val="A4947E"/>
              </a:buClr>
              <a:buSzPct val="25000"/>
            </a:pPr>
            <a:r>
              <a:rPr lang="en-US" sz="3050" dirty="0">
                <a:solidFill>
                  <a:srgbClr val="2D3C42"/>
                </a:solidFill>
              </a:rPr>
              <a:t>Introduction</a:t>
            </a:r>
          </a:p>
          <a:p>
            <a:pPr algn="l">
              <a:buClr>
                <a:srgbClr val="A4947E"/>
              </a:buClr>
              <a:buSzPct val="25000"/>
            </a:pPr>
            <a:endParaRPr sz="3050" dirty="0">
              <a:solidFill>
                <a:srgbClr val="2D3C4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380617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Shape 188"/>
          <p:cNvSpPr txBox="1">
            <a:spLocks noGrp="1"/>
          </p:cNvSpPr>
          <p:nvPr>
            <p:ph type="sldNum" idx="12"/>
          </p:nvPr>
        </p:nvSpPr>
        <p:spPr>
          <a:xfrm>
            <a:off x="8396506" y="6232750"/>
            <a:ext cx="3490050" cy="525000"/>
          </a:xfrm>
          <a:prstGeom prst="rect">
            <a:avLst/>
          </a:prstGeom>
        </p:spPr>
        <p:txBody>
          <a:bodyPr vert="horz" lIns="111738" tIns="111738" rIns="111738" bIns="111738" rtlCol="0" anchor="ctr" anchorCtr="0">
            <a:noAutofit/>
          </a:bodyPr>
          <a:lstStyle/>
          <a:p>
            <a:fld id="{00000000-1234-1234-1234-123412341234}" type="slidenum">
              <a:rPr lang="en-US"/>
              <a:pPr/>
              <a:t>5</a:t>
            </a:fld>
            <a:endParaRPr lang="en-US"/>
          </a:p>
        </p:txBody>
      </p:sp>
      <p:sp>
        <p:nvSpPr>
          <p:cNvPr id="189" name="Shape 189"/>
          <p:cNvSpPr/>
          <p:nvPr/>
        </p:nvSpPr>
        <p:spPr>
          <a:xfrm>
            <a:off x="812499" y="1855941"/>
            <a:ext cx="2999055" cy="450150"/>
          </a:xfrm>
          <a:prstGeom prst="rect">
            <a:avLst/>
          </a:prstGeom>
          <a:noFill/>
          <a:ln>
            <a:noFill/>
          </a:ln>
        </p:spPr>
        <p:txBody>
          <a:bodyPr lIns="45713" tIns="45713" rIns="45713" bIns="45713" anchor="t" anchorCtr="0">
            <a:noAutofit/>
          </a:bodyPr>
          <a:lstStyle/>
          <a:p>
            <a:pPr>
              <a:lnSpc>
                <a:spcPct val="80000"/>
              </a:lnSpc>
              <a:buClr>
                <a:srgbClr val="535353"/>
              </a:buClr>
              <a:buSzPct val="25000"/>
            </a:pPr>
            <a:r>
              <a:rPr lang="fr-FR" sz="2400" b="1" dirty="0">
                <a:solidFill>
                  <a:srgbClr val="2C2F33"/>
                </a:solidFill>
                <a:latin typeface="Corbel" panose="020B0503020204020204" pitchFamily="34" charset="0"/>
                <a:ea typeface="Roboto"/>
                <a:cs typeface="Roboto"/>
                <a:sym typeface="Roboto"/>
              </a:rPr>
              <a:t>Rules</a:t>
            </a:r>
            <a:endParaRPr lang="en-US" sz="2400" b="1" dirty="0">
              <a:solidFill>
                <a:srgbClr val="2C2F33"/>
              </a:solidFill>
              <a:latin typeface="Corbel" panose="020B0503020204020204" pitchFamily="34" charset="0"/>
              <a:ea typeface="Roboto"/>
              <a:cs typeface="Roboto"/>
              <a:sym typeface="Roboto"/>
            </a:endParaRPr>
          </a:p>
        </p:txBody>
      </p:sp>
      <p:sp>
        <p:nvSpPr>
          <p:cNvPr id="192" name="Shape 192"/>
          <p:cNvSpPr/>
          <p:nvPr/>
        </p:nvSpPr>
        <p:spPr>
          <a:xfrm>
            <a:off x="859512" y="2550363"/>
            <a:ext cx="8370549" cy="336840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t" anchorCtr="0">
            <a:noAutofit/>
          </a:bodyPr>
          <a:lstStyle/>
          <a:p>
            <a:pPr lvl="0"/>
            <a:endParaRPr lang="en-US" sz="2000" dirty="0">
              <a:solidFill>
                <a:schemeClr val="bg1">
                  <a:lumMod val="50000"/>
                </a:schemeClr>
              </a:solidFill>
              <a:latin typeface="Segoe UI" panose="020B0502040204020203" pitchFamily="34" charset="0"/>
              <a:ea typeface="Roboto Light" panose="020B0604020202020204" charset="0"/>
            </a:endParaRPr>
          </a:p>
        </p:txBody>
      </p:sp>
      <p:sp>
        <p:nvSpPr>
          <p:cNvPr id="197" name="Shape 197"/>
          <p:cNvSpPr txBox="1">
            <a:spLocks noGrp="1"/>
          </p:cNvSpPr>
          <p:nvPr>
            <p:ph type="title"/>
          </p:nvPr>
        </p:nvSpPr>
        <p:spPr>
          <a:xfrm>
            <a:off x="2900238" y="835300"/>
            <a:ext cx="6391500" cy="990300"/>
          </a:xfrm>
          <a:prstGeom prst="rect">
            <a:avLst/>
          </a:prstGeom>
          <a:noFill/>
          <a:ln>
            <a:noFill/>
          </a:ln>
        </p:spPr>
        <p:txBody>
          <a:bodyPr vert="horz" lIns="45713" tIns="45713" rIns="45713" bIns="45713" rtlCol="0" anchor="b" anchorCtr="0">
            <a:noAutofit/>
          </a:bodyPr>
          <a:lstStyle/>
          <a:p>
            <a:pPr>
              <a:buClr>
                <a:srgbClr val="A4947E"/>
              </a:buClr>
              <a:buSzPct val="25000"/>
            </a:pPr>
            <a:r>
              <a:rPr lang="en-US" sz="3050" dirty="0">
                <a:solidFill>
                  <a:srgbClr val="2D3C42"/>
                </a:solidFill>
              </a:rPr>
              <a:t>Introduction</a:t>
            </a:r>
          </a:p>
          <a:p>
            <a:pPr algn="l">
              <a:buClr>
                <a:srgbClr val="A4947E"/>
              </a:buClr>
              <a:buSzPct val="25000"/>
            </a:pPr>
            <a:endParaRPr sz="3050" dirty="0">
              <a:solidFill>
                <a:srgbClr val="2D3C42"/>
              </a:solidFill>
            </a:endParaRP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805A1677-4A67-46DF-8BC8-F07A606DCA3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65569882"/>
              </p:ext>
            </p:extLst>
          </p:nvPr>
        </p:nvGraphicFramePr>
        <p:xfrm>
          <a:off x="859512" y="2472266"/>
          <a:ext cx="10472976" cy="2225040"/>
        </p:xfrm>
        <a:graphic>
          <a:graphicData uri="http://schemas.openxmlformats.org/drawingml/2006/table">
            <a:tbl>
              <a:tblPr firstRow="1" bandRow="1">
                <a:tableStyleId>{F2DE63D5-997A-4646-A377-4702673A728D}</a:tableStyleId>
              </a:tblPr>
              <a:tblGrid>
                <a:gridCol w="5236488">
                  <a:extLst>
                    <a:ext uri="{9D8B030D-6E8A-4147-A177-3AD203B41FA5}">
                      <a16:colId xmlns:a16="http://schemas.microsoft.com/office/drawing/2014/main" val="3229212696"/>
                    </a:ext>
                  </a:extLst>
                </a:gridCol>
                <a:gridCol w="5236488">
                  <a:extLst>
                    <a:ext uri="{9D8B030D-6E8A-4147-A177-3AD203B41FA5}">
                      <a16:colId xmlns:a16="http://schemas.microsoft.com/office/drawing/2014/main" val="180558823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fr-FR" dirty="0"/>
                        <a:t>Do not: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/>
                        <a:t>Do: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987686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fr-FR" dirty="0"/>
                        <a:t>Focus on who did </a:t>
                      </a:r>
                      <a:r>
                        <a:rPr lang="fr-FR" dirty="0" err="1"/>
                        <a:t>what</a:t>
                      </a:r>
                      <a:r>
                        <a:rPr lang="fr-FR" dirty="0"/>
                        <a:t>.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/>
                        <a:t>Focus on </a:t>
                      </a:r>
                      <a:r>
                        <a:rPr lang="fr-FR" dirty="0" err="1"/>
                        <a:t>what</a:t>
                      </a:r>
                      <a:r>
                        <a:rPr lang="fr-FR" dirty="0"/>
                        <a:t> action was </a:t>
                      </a:r>
                      <a:r>
                        <a:rPr lang="fr-FR" dirty="0" err="1"/>
                        <a:t>taken</a:t>
                      </a:r>
                      <a:r>
                        <a:rPr lang="fr-FR" dirty="0"/>
                        <a:t> and </a:t>
                      </a:r>
                      <a:r>
                        <a:rPr lang="fr-FR" dirty="0" err="1"/>
                        <a:t>its</a:t>
                      </a:r>
                      <a:r>
                        <a:rPr lang="fr-FR" dirty="0"/>
                        <a:t> </a:t>
                      </a:r>
                      <a:r>
                        <a:rPr lang="fr-FR" dirty="0" err="1"/>
                        <a:t>outcome</a:t>
                      </a:r>
                      <a:r>
                        <a:rPr lang="fr-FR" dirty="0"/>
                        <a:t>.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404098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fr-FR" dirty="0" err="1"/>
                        <a:t>React</a:t>
                      </a:r>
                      <a:r>
                        <a:rPr lang="fr-FR" dirty="0"/>
                        <a:t> out of </a:t>
                      </a:r>
                      <a:r>
                        <a:rPr lang="fr-FR" dirty="0" err="1"/>
                        <a:t>turn</a:t>
                      </a:r>
                      <a:r>
                        <a:rPr lang="fr-FR" dirty="0"/>
                        <a:t> to </a:t>
                      </a:r>
                      <a:r>
                        <a:rPr lang="fr-FR" dirty="0" err="1"/>
                        <a:t>what</a:t>
                      </a:r>
                      <a:r>
                        <a:rPr lang="fr-FR" dirty="0"/>
                        <a:t> </a:t>
                      </a:r>
                      <a:r>
                        <a:rPr lang="fr-FR" dirty="0" err="1"/>
                        <a:t>is</a:t>
                      </a:r>
                      <a:r>
                        <a:rPr lang="fr-FR" dirty="0"/>
                        <a:t> being </a:t>
                      </a:r>
                      <a:r>
                        <a:rPr lang="fr-FR" dirty="0" err="1"/>
                        <a:t>said</a:t>
                      </a:r>
                      <a:r>
                        <a:rPr lang="fr-FR" dirty="0"/>
                        <a:t>.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 err="1"/>
                        <a:t>Factually</a:t>
                      </a:r>
                      <a:r>
                        <a:rPr lang="fr-FR" dirty="0"/>
                        <a:t> </a:t>
                      </a:r>
                      <a:r>
                        <a:rPr lang="fr-FR" dirty="0" err="1"/>
                        <a:t>present</a:t>
                      </a:r>
                      <a:r>
                        <a:rPr lang="fr-FR" dirty="0"/>
                        <a:t> </a:t>
                      </a:r>
                      <a:r>
                        <a:rPr lang="fr-FR" dirty="0" err="1"/>
                        <a:t>why</a:t>
                      </a:r>
                      <a:r>
                        <a:rPr lang="fr-FR" dirty="0"/>
                        <a:t> </a:t>
                      </a:r>
                      <a:r>
                        <a:rPr lang="fr-FR" dirty="0" err="1"/>
                        <a:t>you</a:t>
                      </a:r>
                      <a:r>
                        <a:rPr lang="fr-FR" dirty="0"/>
                        <a:t> think </a:t>
                      </a:r>
                      <a:r>
                        <a:rPr lang="fr-FR" dirty="0" err="1"/>
                        <a:t>something</a:t>
                      </a:r>
                      <a:r>
                        <a:rPr lang="fr-FR" dirty="0"/>
                        <a:t> </a:t>
                      </a:r>
                      <a:r>
                        <a:rPr lang="fr-FR" dirty="0" err="1"/>
                        <a:t>is</a:t>
                      </a:r>
                      <a:r>
                        <a:rPr lang="fr-FR" dirty="0"/>
                        <a:t> </a:t>
                      </a:r>
                      <a:r>
                        <a:rPr lang="fr-FR" dirty="0" err="1"/>
                        <a:t>wrong</a:t>
                      </a:r>
                      <a:r>
                        <a:rPr lang="fr-FR" dirty="0"/>
                        <a:t>.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097297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fr-FR" dirty="0" err="1"/>
                        <a:t>Bring</a:t>
                      </a:r>
                      <a:r>
                        <a:rPr lang="fr-FR" dirty="0"/>
                        <a:t> in your phones, </a:t>
                      </a:r>
                      <a:r>
                        <a:rPr lang="fr-FR" dirty="0" err="1"/>
                        <a:t>tablet</a:t>
                      </a:r>
                      <a:r>
                        <a:rPr lang="fr-FR" dirty="0"/>
                        <a:t>, computers.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/>
                        <a:t>Respect </a:t>
                      </a:r>
                      <a:r>
                        <a:rPr lang="fr-FR" dirty="0" err="1"/>
                        <a:t>what</a:t>
                      </a:r>
                      <a:r>
                        <a:rPr lang="fr-FR" dirty="0"/>
                        <a:t> the </a:t>
                      </a:r>
                      <a:r>
                        <a:rPr lang="fr-FR" dirty="0" err="1"/>
                        <a:t>Moderator</a:t>
                      </a:r>
                      <a:r>
                        <a:rPr lang="fr-FR" dirty="0"/>
                        <a:t> </a:t>
                      </a:r>
                      <a:r>
                        <a:rPr lang="fr-FR" dirty="0" err="1"/>
                        <a:t>is</a:t>
                      </a:r>
                      <a:r>
                        <a:rPr lang="fr-FR" dirty="0"/>
                        <a:t> </a:t>
                      </a:r>
                      <a:r>
                        <a:rPr lang="fr-FR" dirty="0" err="1"/>
                        <a:t>enforcing</a:t>
                      </a:r>
                      <a:r>
                        <a:rPr lang="fr-FR" dirty="0"/>
                        <a:t>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9616838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fr-FR" dirty="0"/>
                        <a:t>Comment with vague </a:t>
                      </a:r>
                      <a:r>
                        <a:rPr lang="fr-FR" dirty="0" err="1"/>
                        <a:t>statements</a:t>
                      </a:r>
                      <a:r>
                        <a:rPr lang="fr-FR" dirty="0"/>
                        <a:t>.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/>
                        <a:t>Try to </a:t>
                      </a:r>
                      <a:r>
                        <a:rPr lang="fr-FR" dirty="0" err="1"/>
                        <a:t>find</a:t>
                      </a:r>
                      <a:r>
                        <a:rPr lang="fr-FR" dirty="0"/>
                        <a:t> solutions to </a:t>
                      </a:r>
                      <a:r>
                        <a:rPr lang="fr-FR" dirty="0" err="1"/>
                        <a:t>any</a:t>
                      </a:r>
                      <a:r>
                        <a:rPr lang="fr-FR" dirty="0"/>
                        <a:t> </a:t>
                      </a:r>
                      <a:r>
                        <a:rPr lang="fr-FR" dirty="0" err="1"/>
                        <a:t>problem</a:t>
                      </a:r>
                      <a:r>
                        <a:rPr lang="fr-FR" dirty="0"/>
                        <a:t> </a:t>
                      </a:r>
                      <a:r>
                        <a:rPr lang="fr-FR" dirty="0" err="1"/>
                        <a:t>you</a:t>
                      </a:r>
                      <a:r>
                        <a:rPr lang="fr-FR" dirty="0"/>
                        <a:t> are </a:t>
                      </a:r>
                      <a:r>
                        <a:rPr lang="fr-FR" dirty="0" err="1"/>
                        <a:t>raising</a:t>
                      </a:r>
                      <a:r>
                        <a:rPr lang="fr-FR" dirty="0"/>
                        <a:t>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436592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fr-FR" dirty="0" err="1"/>
                        <a:t>Bring</a:t>
                      </a:r>
                      <a:r>
                        <a:rPr lang="fr-FR" dirty="0"/>
                        <a:t> in people </a:t>
                      </a:r>
                      <a:r>
                        <a:rPr lang="fr-FR" dirty="0" err="1"/>
                        <a:t>that</a:t>
                      </a:r>
                      <a:r>
                        <a:rPr lang="fr-FR" dirty="0"/>
                        <a:t> are not part of the meeting.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/>
                        <a:t>Highlight </a:t>
                      </a:r>
                      <a:r>
                        <a:rPr lang="fr-FR" dirty="0" err="1"/>
                        <a:t>successes</a:t>
                      </a:r>
                      <a:r>
                        <a:rPr lang="fr-FR" dirty="0"/>
                        <a:t> as </a:t>
                      </a:r>
                      <a:r>
                        <a:rPr lang="fr-FR" dirty="0" err="1"/>
                        <a:t>much</a:t>
                      </a:r>
                      <a:r>
                        <a:rPr lang="fr-FR" dirty="0"/>
                        <a:t> as </a:t>
                      </a:r>
                      <a:r>
                        <a:rPr lang="fr-FR" dirty="0" err="1"/>
                        <a:t>you</a:t>
                      </a:r>
                      <a:r>
                        <a:rPr lang="fr-FR" dirty="0"/>
                        <a:t> do </a:t>
                      </a:r>
                      <a:r>
                        <a:rPr lang="fr-FR" dirty="0" err="1"/>
                        <a:t>failures</a:t>
                      </a:r>
                      <a:r>
                        <a:rPr lang="fr-FR" dirty="0"/>
                        <a:t>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0430134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9084519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Shape 134"/>
          <p:cNvSpPr txBox="1">
            <a:spLocks noGrp="1"/>
          </p:cNvSpPr>
          <p:nvPr>
            <p:ph type="body" idx="1"/>
          </p:nvPr>
        </p:nvSpPr>
        <p:spPr>
          <a:xfrm>
            <a:off x="5337813" y="1922662"/>
            <a:ext cx="5565900" cy="4835088"/>
          </a:xfrm>
          <a:prstGeom prst="rect">
            <a:avLst/>
          </a:prstGeom>
          <a:noFill/>
          <a:ln>
            <a:noFill/>
          </a:ln>
        </p:spPr>
        <p:txBody>
          <a:bodyPr vert="horz" lIns="0" tIns="0" rIns="0" bIns="0" rtlCol="0" anchor="t" anchorCtr="0">
            <a:noAutofit/>
          </a:bodyPr>
          <a:lstStyle/>
          <a:p>
            <a:pPr indent="-34925">
              <a:spcBef>
                <a:spcPts val="0"/>
              </a:spcBef>
              <a:buClr>
                <a:schemeClr val="dk1"/>
              </a:buClr>
              <a:buSzPct val="39285"/>
              <a:buNone/>
            </a:pPr>
            <a:r>
              <a:rPr lang="fr-FR" sz="1600" dirty="0" err="1">
                <a:solidFill>
                  <a:srgbClr val="616D72"/>
                </a:solidFill>
              </a:rPr>
              <a:t>Salesperson</a:t>
            </a:r>
            <a:r>
              <a:rPr lang="fr-FR" sz="1600" dirty="0">
                <a:solidFill>
                  <a:srgbClr val="616D72"/>
                </a:solidFill>
              </a:rPr>
              <a:t>:</a:t>
            </a:r>
          </a:p>
          <a:p>
            <a:pPr indent="-34925">
              <a:spcBef>
                <a:spcPts val="0"/>
              </a:spcBef>
              <a:buClr>
                <a:schemeClr val="dk1"/>
              </a:buClr>
              <a:buSzPct val="39285"/>
              <a:buNone/>
            </a:pPr>
            <a:r>
              <a:rPr lang="fr-FR" sz="1600" dirty="0">
                <a:solidFill>
                  <a:srgbClr val="616D72"/>
                </a:solidFill>
              </a:rPr>
              <a:t>Lead Consultant:</a:t>
            </a:r>
          </a:p>
          <a:p>
            <a:pPr indent="-34925">
              <a:spcBef>
                <a:spcPts val="0"/>
              </a:spcBef>
              <a:buClr>
                <a:schemeClr val="dk1"/>
              </a:buClr>
              <a:buSzPct val="39285"/>
              <a:buNone/>
            </a:pPr>
            <a:r>
              <a:rPr lang="fr-FR" sz="1600" dirty="0" err="1">
                <a:solidFill>
                  <a:srgbClr val="616D72"/>
                </a:solidFill>
              </a:rPr>
              <a:t>Kickoff</a:t>
            </a:r>
            <a:r>
              <a:rPr lang="fr-FR" sz="1600" dirty="0">
                <a:solidFill>
                  <a:srgbClr val="616D72"/>
                </a:solidFill>
              </a:rPr>
              <a:t> Date:</a:t>
            </a:r>
          </a:p>
          <a:p>
            <a:pPr indent="-34925">
              <a:spcBef>
                <a:spcPts val="0"/>
              </a:spcBef>
              <a:buClr>
                <a:schemeClr val="dk1"/>
              </a:buClr>
              <a:buSzPct val="39285"/>
              <a:buNone/>
            </a:pPr>
            <a:endParaRPr lang="fr-FR" sz="1600" dirty="0">
              <a:solidFill>
                <a:srgbClr val="616D72"/>
              </a:solidFill>
            </a:endParaRPr>
          </a:p>
          <a:p>
            <a:pPr indent="-34925">
              <a:spcBef>
                <a:spcPts val="0"/>
              </a:spcBef>
              <a:buClr>
                <a:schemeClr val="dk1"/>
              </a:buClr>
              <a:buSzPct val="39285"/>
              <a:buNone/>
            </a:pPr>
            <a:r>
              <a:rPr lang="fr-FR" sz="1600" dirty="0">
                <a:solidFill>
                  <a:srgbClr val="616D72"/>
                </a:solidFill>
              </a:rPr>
              <a:t>Project start:</a:t>
            </a:r>
          </a:p>
          <a:p>
            <a:pPr indent="-34925">
              <a:spcBef>
                <a:spcPts val="0"/>
              </a:spcBef>
              <a:buClr>
                <a:schemeClr val="dk1"/>
              </a:buClr>
              <a:buSzPct val="39285"/>
              <a:buNone/>
            </a:pPr>
            <a:r>
              <a:rPr lang="fr-FR" sz="1600" dirty="0">
                <a:solidFill>
                  <a:srgbClr val="616D72"/>
                </a:solidFill>
              </a:rPr>
              <a:t>Project end:</a:t>
            </a:r>
          </a:p>
          <a:p>
            <a:pPr indent="-34925">
              <a:spcBef>
                <a:spcPts val="0"/>
              </a:spcBef>
              <a:buClr>
                <a:schemeClr val="dk1"/>
              </a:buClr>
              <a:buSzPct val="39285"/>
              <a:buNone/>
            </a:pPr>
            <a:r>
              <a:rPr lang="fr-FR" sz="1600" dirty="0">
                <a:solidFill>
                  <a:srgbClr val="616D72"/>
                </a:solidFill>
              </a:rPr>
              <a:t>Change </a:t>
            </a:r>
            <a:r>
              <a:rPr lang="fr-FR" sz="1600" dirty="0" err="1">
                <a:solidFill>
                  <a:srgbClr val="616D72"/>
                </a:solidFill>
              </a:rPr>
              <a:t>requests</a:t>
            </a:r>
            <a:r>
              <a:rPr lang="fr-FR" sz="1600" dirty="0">
                <a:solidFill>
                  <a:srgbClr val="616D72"/>
                </a:solidFill>
              </a:rPr>
              <a:t>:</a:t>
            </a:r>
          </a:p>
          <a:p>
            <a:pPr indent="-34925">
              <a:spcBef>
                <a:spcPts val="0"/>
              </a:spcBef>
              <a:buClr>
                <a:schemeClr val="dk1"/>
              </a:buClr>
              <a:buSzPct val="39285"/>
              <a:buNone/>
            </a:pPr>
            <a:endParaRPr lang="fr-FR" sz="1600" dirty="0">
              <a:solidFill>
                <a:srgbClr val="616D72"/>
              </a:solidFill>
            </a:endParaRPr>
          </a:p>
          <a:p>
            <a:pPr indent="-34925">
              <a:spcBef>
                <a:spcPts val="0"/>
              </a:spcBef>
              <a:buClr>
                <a:schemeClr val="dk1"/>
              </a:buClr>
              <a:buSzPct val="39285"/>
              <a:buNone/>
            </a:pPr>
            <a:r>
              <a:rPr lang="fr-FR" sz="1600" dirty="0">
                <a:solidFill>
                  <a:srgbClr val="616D72"/>
                </a:solidFill>
              </a:rPr>
              <a:t>Project objective:</a:t>
            </a:r>
          </a:p>
          <a:p>
            <a:pPr indent="-34925">
              <a:spcBef>
                <a:spcPts val="0"/>
              </a:spcBef>
              <a:buClr>
                <a:schemeClr val="dk1"/>
              </a:buClr>
              <a:buSzPct val="39285"/>
              <a:buNone/>
            </a:pPr>
            <a:r>
              <a:rPr lang="fr-FR" sz="1600" dirty="0">
                <a:solidFill>
                  <a:srgbClr val="616D72"/>
                </a:solidFill>
              </a:rPr>
              <a:t>Project </a:t>
            </a:r>
            <a:r>
              <a:rPr lang="fr-FR" sz="1600" dirty="0" err="1">
                <a:solidFill>
                  <a:srgbClr val="616D72"/>
                </a:solidFill>
              </a:rPr>
              <a:t>outcome</a:t>
            </a:r>
            <a:r>
              <a:rPr lang="fr-FR" sz="1600" dirty="0">
                <a:solidFill>
                  <a:srgbClr val="616D72"/>
                </a:solidFill>
              </a:rPr>
              <a:t>:</a:t>
            </a:r>
          </a:p>
          <a:p>
            <a:pPr indent="-34925">
              <a:spcBef>
                <a:spcPts val="0"/>
              </a:spcBef>
              <a:buClr>
                <a:schemeClr val="dk1"/>
              </a:buClr>
              <a:buSzPct val="39285"/>
              <a:buNone/>
            </a:pPr>
            <a:endParaRPr lang="fr-FR" sz="1600" dirty="0">
              <a:solidFill>
                <a:srgbClr val="616D72"/>
              </a:solidFill>
            </a:endParaRPr>
          </a:p>
          <a:p>
            <a:pPr indent="-34925">
              <a:spcBef>
                <a:spcPts val="0"/>
              </a:spcBef>
              <a:buClr>
                <a:schemeClr val="dk1"/>
              </a:buClr>
              <a:buSzPct val="39285"/>
              <a:buNone/>
            </a:pPr>
            <a:r>
              <a:rPr lang="fr-FR" sz="1600" dirty="0">
                <a:solidFill>
                  <a:srgbClr val="616D72"/>
                </a:solidFill>
              </a:rPr>
              <a:t>Project Manager </a:t>
            </a:r>
            <a:r>
              <a:rPr lang="fr-FR" sz="1600" dirty="0" err="1">
                <a:solidFill>
                  <a:srgbClr val="616D72"/>
                </a:solidFill>
              </a:rPr>
              <a:t>comments</a:t>
            </a:r>
            <a:r>
              <a:rPr lang="fr-FR" sz="1600" dirty="0">
                <a:solidFill>
                  <a:srgbClr val="616D72"/>
                </a:solidFill>
              </a:rPr>
              <a:t>:</a:t>
            </a:r>
            <a:endParaRPr sz="1600" dirty="0">
              <a:solidFill>
                <a:srgbClr val="616D72"/>
              </a:solidFill>
            </a:endParaRPr>
          </a:p>
        </p:txBody>
      </p:sp>
      <p:sp>
        <p:nvSpPr>
          <p:cNvPr id="135" name="Shape 135"/>
          <p:cNvSpPr/>
          <p:nvPr/>
        </p:nvSpPr>
        <p:spPr>
          <a:xfrm>
            <a:off x="1619767" y="4004945"/>
            <a:ext cx="2066387" cy="450172"/>
          </a:xfrm>
          <a:prstGeom prst="rect">
            <a:avLst/>
          </a:prstGeom>
          <a:noFill/>
          <a:ln>
            <a:noFill/>
          </a:ln>
        </p:spPr>
        <p:txBody>
          <a:bodyPr lIns="45713" tIns="45713" rIns="45713" bIns="45713" anchor="t" anchorCtr="0">
            <a:noAutofit/>
          </a:bodyPr>
          <a:lstStyle/>
          <a:p>
            <a:pPr algn="ctr">
              <a:lnSpc>
                <a:spcPct val="80000"/>
              </a:lnSpc>
              <a:buClr>
                <a:srgbClr val="535353"/>
              </a:buClr>
              <a:buSzPct val="25000"/>
            </a:pPr>
            <a:r>
              <a:rPr lang="fr-FR" sz="1950" dirty="0">
                <a:solidFill>
                  <a:srgbClr val="2D3C42"/>
                </a:solidFill>
                <a:latin typeface="Roboto Medium"/>
                <a:ea typeface="Roboto Medium"/>
                <a:cs typeface="Roboto Medium"/>
                <a:sym typeface="Roboto Medium"/>
              </a:rPr>
              <a:t>C</a:t>
            </a:r>
            <a:r>
              <a:rPr lang="en-US" sz="1950" dirty="0" err="1">
                <a:solidFill>
                  <a:srgbClr val="2D3C42"/>
                </a:solidFill>
                <a:latin typeface="Roboto Medium"/>
                <a:ea typeface="Roboto Medium"/>
                <a:cs typeface="Roboto Medium"/>
                <a:sym typeface="Roboto Medium"/>
              </a:rPr>
              <a:t>lient</a:t>
            </a:r>
            <a:r>
              <a:rPr lang="en-US" sz="1950" dirty="0">
                <a:solidFill>
                  <a:srgbClr val="2D3C42"/>
                </a:solidFill>
                <a:latin typeface="Roboto Medium"/>
                <a:ea typeface="Roboto Medium"/>
                <a:cs typeface="Roboto Medium"/>
                <a:sym typeface="Roboto Medium"/>
              </a:rPr>
              <a:t> logo</a:t>
            </a:r>
          </a:p>
        </p:txBody>
      </p:sp>
      <p:sp>
        <p:nvSpPr>
          <p:cNvPr id="136" name="Shape 136"/>
          <p:cNvSpPr txBox="1">
            <a:spLocks noGrp="1"/>
          </p:cNvSpPr>
          <p:nvPr>
            <p:ph type="title"/>
          </p:nvPr>
        </p:nvSpPr>
        <p:spPr>
          <a:xfrm>
            <a:off x="2786763" y="230188"/>
            <a:ext cx="6618450" cy="1595400"/>
          </a:xfrm>
          <a:prstGeom prst="rect">
            <a:avLst/>
          </a:prstGeom>
          <a:noFill/>
          <a:ln>
            <a:noFill/>
          </a:ln>
        </p:spPr>
        <p:txBody>
          <a:bodyPr vert="horz" lIns="45713" tIns="45713" rIns="45713" bIns="45713" rtlCol="0" anchor="b" anchorCtr="0">
            <a:noAutofit/>
          </a:bodyPr>
          <a:lstStyle/>
          <a:p>
            <a:pPr>
              <a:buClr>
                <a:srgbClr val="A4947E"/>
              </a:buClr>
              <a:buSzPct val="25000"/>
            </a:pPr>
            <a:r>
              <a:rPr lang="en-US" sz="3050" dirty="0">
                <a:solidFill>
                  <a:srgbClr val="2D3C42"/>
                </a:solidFill>
              </a:rPr>
              <a:t>Project overview</a:t>
            </a:r>
            <a:br>
              <a:rPr lang="en-US" sz="3050" dirty="0">
                <a:solidFill>
                  <a:srgbClr val="2D3C42"/>
                </a:solidFill>
              </a:rPr>
            </a:br>
            <a:endParaRPr lang="en-US" sz="3050" dirty="0">
              <a:solidFill>
                <a:srgbClr val="2D3C42"/>
              </a:solidFill>
            </a:endParaRPr>
          </a:p>
        </p:txBody>
      </p:sp>
      <p:pic>
        <p:nvPicPr>
          <p:cNvPr id="138" name="Shape 138"/>
          <p:cNvPicPr preferRelativeResize="0"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662356" y="1919193"/>
            <a:ext cx="1981200" cy="1981200"/>
          </a:xfrm>
          <a:prstGeom prst="rect">
            <a:avLst/>
          </a:prstGeom>
          <a:noFill/>
          <a:ln>
            <a:noFill/>
          </a:ln>
        </p:spPr>
      </p:pic>
      <p:sp>
        <p:nvSpPr>
          <p:cNvPr id="139" name="Shape 139"/>
          <p:cNvSpPr txBox="1">
            <a:spLocks noGrp="1"/>
          </p:cNvSpPr>
          <p:nvPr>
            <p:ph type="sldNum" idx="12"/>
          </p:nvPr>
        </p:nvSpPr>
        <p:spPr>
          <a:xfrm>
            <a:off x="8396506" y="6232750"/>
            <a:ext cx="3490050" cy="525000"/>
          </a:xfrm>
          <a:prstGeom prst="rect">
            <a:avLst/>
          </a:prstGeom>
        </p:spPr>
        <p:txBody>
          <a:bodyPr vert="horz" lIns="111738" tIns="111738" rIns="111738" bIns="111738" rtlCol="0" anchor="ctr" anchorCtr="0">
            <a:noAutofit/>
          </a:bodyPr>
          <a:lstStyle/>
          <a:p>
            <a:fld id="{00000000-1234-1234-1234-123412341234}" type="slidenum">
              <a:rPr lang="en-US"/>
              <a:pPr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72581930"/>
      </p:ext>
    </p:extLst>
  </p:cSld>
  <p:clrMapOvr>
    <a:masterClrMapping/>
  </p:clrMapOvr>
  <p:transition spd="med"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Shape 188"/>
          <p:cNvSpPr txBox="1">
            <a:spLocks noGrp="1"/>
          </p:cNvSpPr>
          <p:nvPr>
            <p:ph type="sldNum" idx="12"/>
          </p:nvPr>
        </p:nvSpPr>
        <p:spPr>
          <a:xfrm>
            <a:off x="8396506" y="6232750"/>
            <a:ext cx="3490050" cy="525000"/>
          </a:xfrm>
          <a:prstGeom prst="rect">
            <a:avLst/>
          </a:prstGeom>
        </p:spPr>
        <p:txBody>
          <a:bodyPr vert="horz" lIns="111738" tIns="111738" rIns="111738" bIns="111738" rtlCol="0" anchor="ctr" anchorCtr="0">
            <a:noAutofit/>
          </a:bodyPr>
          <a:lstStyle/>
          <a:p>
            <a:fld id="{00000000-1234-1234-1234-123412341234}" type="slidenum">
              <a:rPr lang="en-US"/>
              <a:pPr/>
              <a:t>7</a:t>
            </a:fld>
            <a:endParaRPr lang="en-US"/>
          </a:p>
        </p:txBody>
      </p:sp>
      <p:sp>
        <p:nvSpPr>
          <p:cNvPr id="189" name="Shape 189"/>
          <p:cNvSpPr/>
          <p:nvPr/>
        </p:nvSpPr>
        <p:spPr>
          <a:xfrm>
            <a:off x="812499" y="1855941"/>
            <a:ext cx="2999055" cy="450150"/>
          </a:xfrm>
          <a:prstGeom prst="rect">
            <a:avLst/>
          </a:prstGeom>
          <a:noFill/>
          <a:ln>
            <a:noFill/>
          </a:ln>
        </p:spPr>
        <p:txBody>
          <a:bodyPr lIns="45713" tIns="45713" rIns="45713" bIns="45713" anchor="t" anchorCtr="0">
            <a:noAutofit/>
          </a:bodyPr>
          <a:lstStyle/>
          <a:p>
            <a:pPr>
              <a:lnSpc>
                <a:spcPct val="80000"/>
              </a:lnSpc>
              <a:buClr>
                <a:srgbClr val="535353"/>
              </a:buClr>
              <a:buSzPct val="25000"/>
            </a:pPr>
            <a:r>
              <a:rPr lang="en-US" sz="1950" b="1" dirty="0">
                <a:solidFill>
                  <a:srgbClr val="99AAB5"/>
                </a:solidFill>
                <a:latin typeface="Corbel" panose="020B0503020204020204" pitchFamily="34" charset="0"/>
                <a:ea typeface="Roboto"/>
                <a:cs typeface="Roboto"/>
                <a:sym typeface="Roboto"/>
              </a:rPr>
              <a:t>Client demand</a:t>
            </a:r>
          </a:p>
        </p:txBody>
      </p:sp>
      <p:sp>
        <p:nvSpPr>
          <p:cNvPr id="190" name="Shape 190"/>
          <p:cNvSpPr/>
          <p:nvPr/>
        </p:nvSpPr>
        <p:spPr>
          <a:xfrm>
            <a:off x="6979348" y="1855941"/>
            <a:ext cx="3674724" cy="450150"/>
          </a:xfrm>
          <a:prstGeom prst="rect">
            <a:avLst/>
          </a:prstGeom>
          <a:noFill/>
          <a:ln>
            <a:noFill/>
          </a:ln>
        </p:spPr>
        <p:txBody>
          <a:bodyPr lIns="45713" tIns="45713" rIns="45713" bIns="45713" anchor="t" anchorCtr="0">
            <a:noAutofit/>
          </a:bodyPr>
          <a:lstStyle/>
          <a:p>
            <a:pPr>
              <a:lnSpc>
                <a:spcPct val="80000"/>
              </a:lnSpc>
              <a:buClr>
                <a:srgbClr val="535353"/>
              </a:buClr>
              <a:buSzPct val="25000"/>
            </a:pPr>
            <a:r>
              <a:rPr lang="en-US" sz="1950" b="1" dirty="0">
                <a:solidFill>
                  <a:srgbClr val="99AAB5"/>
                </a:solidFill>
                <a:latin typeface="Corbel" panose="020B0503020204020204" pitchFamily="34" charset="0"/>
                <a:ea typeface="Roboto"/>
                <a:cs typeface="Roboto"/>
                <a:sym typeface="Roboto"/>
              </a:rPr>
              <a:t>Project outcome</a:t>
            </a:r>
          </a:p>
        </p:txBody>
      </p:sp>
      <p:sp>
        <p:nvSpPr>
          <p:cNvPr id="192" name="Shape 192"/>
          <p:cNvSpPr/>
          <p:nvPr/>
        </p:nvSpPr>
        <p:spPr>
          <a:xfrm>
            <a:off x="859512" y="2550363"/>
            <a:ext cx="4841491" cy="336840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t" anchorCtr="0">
            <a:noAutofit/>
          </a:bodyPr>
          <a:lstStyle/>
          <a:p>
            <a:pPr marL="31750">
              <a:lnSpc>
                <a:spcPct val="115000"/>
              </a:lnSpc>
              <a:buClr>
                <a:srgbClr val="616D72"/>
              </a:buClr>
              <a:buSzPct val="100000"/>
            </a:pPr>
            <a:r>
              <a:rPr lang="en-US" sz="1300" dirty="0">
                <a:solidFill>
                  <a:srgbClr val="616D72"/>
                </a:solidFill>
                <a:latin typeface="Segoe UI" panose="020B0502040204020203" pitchFamily="34" charset="0"/>
                <a:ea typeface="Roboto Light"/>
                <a:cs typeface="Roboto Light"/>
                <a:sym typeface="Roboto Light"/>
              </a:rPr>
              <a:t>Clear and concise summary of user stories about what the client’s demand was.</a:t>
            </a:r>
          </a:p>
          <a:p>
            <a:pPr marL="31750">
              <a:lnSpc>
                <a:spcPct val="115000"/>
              </a:lnSpc>
              <a:buClr>
                <a:srgbClr val="616D72"/>
              </a:buClr>
              <a:buSzPct val="100000"/>
            </a:pPr>
            <a:endParaRPr lang="en-US" sz="1300" dirty="0">
              <a:solidFill>
                <a:srgbClr val="616D72"/>
              </a:solidFill>
              <a:latin typeface="Segoe UI" panose="020B0502040204020203" pitchFamily="34" charset="0"/>
              <a:ea typeface="Roboto Light"/>
              <a:cs typeface="Roboto Light"/>
              <a:sym typeface="Roboto Light"/>
            </a:endParaRPr>
          </a:p>
          <a:p>
            <a:pPr marL="31750">
              <a:lnSpc>
                <a:spcPct val="115000"/>
              </a:lnSpc>
              <a:buClr>
                <a:srgbClr val="616D72"/>
              </a:buClr>
              <a:buSzPct val="100000"/>
            </a:pPr>
            <a:r>
              <a:rPr lang="en-US" sz="1300" dirty="0">
                <a:solidFill>
                  <a:srgbClr val="616D72"/>
                </a:solidFill>
                <a:latin typeface="Segoe UI" panose="020B0502040204020203" pitchFamily="34" charset="0"/>
                <a:ea typeface="Roboto Light"/>
                <a:cs typeface="Roboto Light"/>
                <a:sym typeface="Roboto Light"/>
              </a:rPr>
              <a:t>This should be a non-technical explanation that reviews what the initial objectives were, as well as any information about the project teams that are to be involved on the client side.</a:t>
            </a:r>
          </a:p>
          <a:p>
            <a:pPr marL="228600" indent="-196850">
              <a:lnSpc>
                <a:spcPct val="115000"/>
              </a:lnSpc>
              <a:buClr>
                <a:srgbClr val="616D72"/>
              </a:buClr>
              <a:buSzPct val="100000"/>
              <a:buFont typeface="Roboto Light"/>
              <a:buChar char="●"/>
            </a:pPr>
            <a:endParaRPr lang="en-US" sz="1300" dirty="0">
              <a:solidFill>
                <a:srgbClr val="616D72"/>
              </a:solidFill>
              <a:latin typeface="Segoe UI" panose="020B0502040204020203" pitchFamily="34" charset="0"/>
              <a:ea typeface="Roboto Light"/>
              <a:cs typeface="Roboto Light"/>
              <a:sym typeface="Roboto Light"/>
            </a:endParaRPr>
          </a:p>
          <a:p>
            <a:pPr marL="228600" indent="-196850">
              <a:lnSpc>
                <a:spcPct val="115000"/>
              </a:lnSpc>
              <a:buClr>
                <a:srgbClr val="616D72"/>
              </a:buClr>
              <a:buSzPct val="100000"/>
              <a:buFont typeface="Roboto Light"/>
              <a:buChar char="●"/>
            </a:pPr>
            <a:endParaRPr lang="en-US" sz="1300" dirty="0">
              <a:solidFill>
                <a:srgbClr val="616D72"/>
              </a:solidFill>
              <a:latin typeface="Segoe UI" panose="020B0502040204020203" pitchFamily="34" charset="0"/>
              <a:ea typeface="Roboto Light"/>
              <a:cs typeface="Roboto Light"/>
              <a:sym typeface="Roboto Light"/>
            </a:endParaRPr>
          </a:p>
          <a:p>
            <a:pPr>
              <a:lnSpc>
                <a:spcPct val="115000"/>
              </a:lnSpc>
            </a:pPr>
            <a:endParaRPr sz="1300" dirty="0">
              <a:solidFill>
                <a:srgbClr val="616D72"/>
              </a:solidFill>
              <a:latin typeface="Segoe UI" panose="020B0502040204020203" pitchFamily="34" charset="0"/>
              <a:ea typeface="Roboto Light"/>
              <a:cs typeface="Roboto Light"/>
              <a:sym typeface="Roboto Light"/>
            </a:endParaRPr>
          </a:p>
        </p:txBody>
      </p:sp>
      <p:cxnSp>
        <p:nvCxnSpPr>
          <p:cNvPr id="193" name="Shape 193"/>
          <p:cNvCxnSpPr/>
          <p:nvPr/>
        </p:nvCxnSpPr>
        <p:spPr>
          <a:xfrm>
            <a:off x="6201259" y="1997764"/>
            <a:ext cx="0" cy="4105350"/>
          </a:xfrm>
          <a:prstGeom prst="straightConnector1">
            <a:avLst/>
          </a:prstGeom>
          <a:noFill/>
          <a:ln w="25400" cap="flat" cmpd="sng">
            <a:solidFill>
              <a:srgbClr val="E1E3E4"/>
            </a:solidFill>
            <a:prstDash val="solid"/>
            <a:miter/>
            <a:headEnd type="none" w="med" len="med"/>
            <a:tailEnd type="none" w="med" len="med"/>
          </a:ln>
        </p:spPr>
      </p:cxnSp>
      <p:sp>
        <p:nvSpPr>
          <p:cNvPr id="194" name="Shape 194"/>
          <p:cNvSpPr/>
          <p:nvPr/>
        </p:nvSpPr>
        <p:spPr>
          <a:xfrm>
            <a:off x="7035433" y="2582477"/>
            <a:ext cx="4403897" cy="336840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t" anchorCtr="0">
            <a:noAutofit/>
          </a:bodyPr>
          <a:lstStyle/>
          <a:p>
            <a:pPr marL="31750">
              <a:lnSpc>
                <a:spcPct val="115000"/>
              </a:lnSpc>
              <a:buClr>
                <a:srgbClr val="616D72"/>
              </a:buClr>
              <a:buSzPct val="100000"/>
            </a:pPr>
            <a:r>
              <a:rPr lang="fr-FR" sz="1300" dirty="0" err="1">
                <a:solidFill>
                  <a:srgbClr val="616D72"/>
                </a:solidFill>
                <a:latin typeface="Segoe UI" panose="020B0502040204020203" pitchFamily="34" charset="0"/>
                <a:ea typeface="Roboto Light"/>
                <a:cs typeface="Roboto Light"/>
                <a:sym typeface="Roboto Light"/>
              </a:rPr>
              <a:t>Summary</a:t>
            </a:r>
            <a:r>
              <a:rPr lang="fr-FR" sz="1300" dirty="0">
                <a:solidFill>
                  <a:srgbClr val="616D72"/>
                </a:solidFill>
                <a:latin typeface="Segoe UI" panose="020B0502040204020203" pitchFamily="34" charset="0"/>
                <a:ea typeface="Roboto Light"/>
                <a:cs typeface="Roboto Light"/>
                <a:sym typeface="Roboto Light"/>
              </a:rPr>
              <a:t> of </a:t>
            </a:r>
            <a:r>
              <a:rPr lang="fr-FR" sz="1300" dirty="0" err="1">
                <a:solidFill>
                  <a:srgbClr val="616D72"/>
                </a:solidFill>
                <a:latin typeface="Segoe UI" panose="020B0502040204020203" pitchFamily="34" charset="0"/>
                <a:ea typeface="Roboto Light"/>
                <a:cs typeface="Roboto Light"/>
                <a:sym typeface="Roboto Light"/>
              </a:rPr>
              <a:t>what</a:t>
            </a:r>
            <a:r>
              <a:rPr lang="fr-FR" sz="1300" dirty="0">
                <a:solidFill>
                  <a:srgbClr val="616D72"/>
                </a:solidFill>
                <a:latin typeface="Segoe UI" panose="020B0502040204020203" pitchFamily="34" charset="0"/>
                <a:ea typeface="Roboto Light"/>
                <a:cs typeface="Roboto Light"/>
                <a:sym typeface="Roboto Light"/>
              </a:rPr>
              <a:t> was </a:t>
            </a:r>
            <a:r>
              <a:rPr lang="fr-FR" sz="1300" dirty="0" err="1">
                <a:solidFill>
                  <a:srgbClr val="616D72"/>
                </a:solidFill>
                <a:latin typeface="Segoe UI" panose="020B0502040204020203" pitchFamily="34" charset="0"/>
                <a:ea typeface="Roboto Light"/>
                <a:cs typeface="Roboto Light"/>
                <a:sym typeface="Roboto Light"/>
              </a:rPr>
              <a:t>delivered</a:t>
            </a:r>
            <a:r>
              <a:rPr lang="fr-FR" sz="1300" dirty="0">
                <a:solidFill>
                  <a:srgbClr val="616D72"/>
                </a:solidFill>
                <a:latin typeface="Segoe UI" panose="020B0502040204020203" pitchFamily="34" charset="0"/>
                <a:ea typeface="Roboto Light"/>
                <a:cs typeface="Roboto Light"/>
                <a:sym typeface="Roboto Light"/>
              </a:rPr>
              <a:t>.</a:t>
            </a:r>
          </a:p>
          <a:p>
            <a:pPr marL="31750">
              <a:lnSpc>
                <a:spcPct val="115000"/>
              </a:lnSpc>
              <a:buClr>
                <a:srgbClr val="616D72"/>
              </a:buClr>
              <a:buSzPct val="100000"/>
            </a:pPr>
            <a:endParaRPr lang="fr-FR" sz="1300" dirty="0">
              <a:solidFill>
                <a:srgbClr val="616D72"/>
              </a:solidFill>
              <a:latin typeface="Segoe UI" panose="020B0502040204020203" pitchFamily="34" charset="0"/>
              <a:ea typeface="Roboto Light"/>
              <a:cs typeface="Roboto Light"/>
              <a:sym typeface="Roboto Light"/>
            </a:endParaRPr>
          </a:p>
          <a:p>
            <a:pPr marL="31750">
              <a:lnSpc>
                <a:spcPct val="115000"/>
              </a:lnSpc>
              <a:buClr>
                <a:srgbClr val="616D72"/>
              </a:buClr>
              <a:buSzPct val="100000"/>
            </a:pPr>
            <a:r>
              <a:rPr lang="fr-FR" sz="1300" dirty="0">
                <a:solidFill>
                  <a:srgbClr val="616D72"/>
                </a:solidFill>
                <a:latin typeface="Segoe UI" panose="020B0502040204020203" pitchFamily="34" charset="0"/>
                <a:ea typeface="Roboto Light"/>
                <a:cs typeface="Roboto Light"/>
                <a:sym typeface="Roboto Light"/>
              </a:rPr>
              <a:t>This </a:t>
            </a:r>
            <a:r>
              <a:rPr lang="fr-FR" sz="1300" dirty="0" err="1">
                <a:solidFill>
                  <a:srgbClr val="616D72"/>
                </a:solidFill>
                <a:latin typeface="Segoe UI" panose="020B0502040204020203" pitchFamily="34" charset="0"/>
                <a:ea typeface="Roboto Light"/>
                <a:cs typeface="Roboto Light"/>
                <a:sym typeface="Roboto Light"/>
              </a:rPr>
              <a:t>should</a:t>
            </a:r>
            <a:r>
              <a:rPr lang="fr-FR" sz="1300" dirty="0">
                <a:solidFill>
                  <a:srgbClr val="616D72"/>
                </a:solidFill>
                <a:latin typeface="Segoe UI" panose="020B0502040204020203" pitchFamily="34" charset="0"/>
                <a:ea typeface="Roboto Light"/>
                <a:cs typeface="Roboto Light"/>
                <a:sym typeface="Roboto Light"/>
              </a:rPr>
              <a:t> not </a:t>
            </a:r>
            <a:r>
              <a:rPr lang="fr-FR" sz="1300" dirty="0" err="1">
                <a:solidFill>
                  <a:srgbClr val="616D72"/>
                </a:solidFill>
                <a:latin typeface="Segoe UI" panose="020B0502040204020203" pitchFamily="34" charset="0"/>
                <a:ea typeface="Roboto Light"/>
                <a:cs typeface="Roboto Light"/>
                <a:sym typeface="Roboto Light"/>
              </a:rPr>
              <a:t>be</a:t>
            </a:r>
            <a:r>
              <a:rPr lang="fr-FR" sz="1300" dirty="0">
                <a:solidFill>
                  <a:srgbClr val="616D72"/>
                </a:solidFill>
                <a:latin typeface="Segoe UI" panose="020B0502040204020203" pitchFamily="34" charset="0"/>
                <a:ea typeface="Roboto Light"/>
                <a:cs typeface="Roboto Light"/>
                <a:sym typeface="Roboto Light"/>
              </a:rPr>
              <a:t> a full </a:t>
            </a:r>
            <a:r>
              <a:rPr lang="fr-FR" sz="1300" dirty="0" err="1">
                <a:solidFill>
                  <a:srgbClr val="616D72"/>
                </a:solidFill>
                <a:latin typeface="Segoe UI" panose="020B0502040204020203" pitchFamily="34" charset="0"/>
                <a:ea typeface="Roboto Light"/>
                <a:cs typeface="Roboto Light"/>
                <a:sym typeface="Roboto Light"/>
              </a:rPr>
              <a:t>list</a:t>
            </a:r>
            <a:r>
              <a:rPr lang="fr-FR" sz="1300" dirty="0">
                <a:solidFill>
                  <a:srgbClr val="616D72"/>
                </a:solidFill>
                <a:latin typeface="Segoe UI" panose="020B0502040204020203" pitchFamily="34" charset="0"/>
                <a:ea typeface="Roboto Light"/>
                <a:cs typeface="Roboto Light"/>
                <a:sym typeface="Roboto Light"/>
              </a:rPr>
              <a:t> of your </a:t>
            </a:r>
            <a:r>
              <a:rPr lang="fr-FR" sz="1300" dirty="0" err="1">
                <a:solidFill>
                  <a:srgbClr val="616D72"/>
                </a:solidFill>
                <a:latin typeface="Segoe UI" panose="020B0502040204020203" pitchFamily="34" charset="0"/>
                <a:ea typeface="Roboto Light"/>
                <a:cs typeface="Roboto Light"/>
                <a:sym typeface="Roboto Light"/>
              </a:rPr>
              <a:t>delivery</a:t>
            </a:r>
            <a:r>
              <a:rPr lang="fr-FR" sz="1300" dirty="0">
                <a:solidFill>
                  <a:srgbClr val="616D72"/>
                </a:solidFill>
                <a:latin typeface="Segoe UI" panose="020B0502040204020203" pitchFamily="34" charset="0"/>
                <a:ea typeface="Roboto Light"/>
                <a:cs typeface="Roboto Light"/>
                <a:sym typeface="Roboto Light"/>
              </a:rPr>
              <a:t>, but more of a </a:t>
            </a:r>
            <a:r>
              <a:rPr lang="fr-FR" sz="1300" dirty="0" err="1">
                <a:solidFill>
                  <a:srgbClr val="616D72"/>
                </a:solidFill>
                <a:latin typeface="Segoe UI" panose="020B0502040204020203" pitchFamily="34" charset="0"/>
                <a:ea typeface="Roboto Light"/>
                <a:cs typeface="Roboto Light"/>
                <a:sym typeface="Roboto Light"/>
              </a:rPr>
              <a:t>bullet</a:t>
            </a:r>
            <a:r>
              <a:rPr lang="fr-FR" sz="1300" dirty="0">
                <a:solidFill>
                  <a:srgbClr val="616D72"/>
                </a:solidFill>
                <a:latin typeface="Segoe UI" panose="020B0502040204020203" pitchFamily="34" charset="0"/>
                <a:ea typeface="Roboto Light"/>
                <a:cs typeface="Roboto Light"/>
                <a:sym typeface="Roboto Light"/>
              </a:rPr>
              <a:t>-point collection </a:t>
            </a:r>
            <a:r>
              <a:rPr lang="fr-FR" sz="1300" dirty="0" err="1">
                <a:solidFill>
                  <a:srgbClr val="616D72"/>
                </a:solidFill>
                <a:latin typeface="Segoe UI" panose="020B0502040204020203" pitchFamily="34" charset="0"/>
                <a:ea typeface="Roboto Light"/>
                <a:cs typeface="Roboto Light"/>
                <a:sym typeface="Roboto Light"/>
              </a:rPr>
              <a:t>that</a:t>
            </a:r>
            <a:r>
              <a:rPr lang="fr-FR" sz="1300" dirty="0">
                <a:solidFill>
                  <a:srgbClr val="616D72"/>
                </a:solidFill>
                <a:latin typeface="Segoe UI" panose="020B0502040204020203" pitchFamily="34" charset="0"/>
                <a:ea typeface="Roboto Light"/>
                <a:cs typeface="Roboto Light"/>
                <a:sym typeface="Roboto Light"/>
              </a:rPr>
              <a:t> </a:t>
            </a:r>
            <a:r>
              <a:rPr lang="fr-FR" sz="1300" dirty="0" err="1">
                <a:solidFill>
                  <a:srgbClr val="616D72"/>
                </a:solidFill>
                <a:latin typeface="Segoe UI" panose="020B0502040204020203" pitchFamily="34" charset="0"/>
                <a:ea typeface="Roboto Light"/>
                <a:cs typeface="Roboto Light"/>
                <a:sym typeface="Roboto Light"/>
              </a:rPr>
              <a:t>gives</a:t>
            </a:r>
            <a:r>
              <a:rPr lang="fr-FR" sz="1300" dirty="0">
                <a:solidFill>
                  <a:srgbClr val="616D72"/>
                </a:solidFill>
                <a:latin typeface="Segoe UI" panose="020B0502040204020203" pitchFamily="34" charset="0"/>
                <a:ea typeface="Roboto Light"/>
                <a:cs typeface="Roboto Light"/>
                <a:sym typeface="Roboto Light"/>
              </a:rPr>
              <a:t> the main </a:t>
            </a:r>
            <a:r>
              <a:rPr lang="fr-FR" sz="1300" dirty="0" err="1">
                <a:solidFill>
                  <a:srgbClr val="616D72"/>
                </a:solidFill>
                <a:latin typeface="Segoe UI" panose="020B0502040204020203" pitchFamily="34" charset="0"/>
                <a:ea typeface="Roboto Light"/>
                <a:cs typeface="Roboto Light"/>
                <a:sym typeface="Roboto Light"/>
              </a:rPr>
              <a:t>elements</a:t>
            </a:r>
            <a:r>
              <a:rPr lang="fr-FR" sz="1300" dirty="0">
                <a:solidFill>
                  <a:srgbClr val="616D72"/>
                </a:solidFill>
                <a:latin typeface="Segoe UI" panose="020B0502040204020203" pitchFamily="34" charset="0"/>
                <a:ea typeface="Roboto Light"/>
                <a:cs typeface="Roboto Light"/>
                <a:sym typeface="Roboto Light"/>
              </a:rPr>
              <a:t> </a:t>
            </a:r>
            <a:r>
              <a:rPr lang="fr-FR" sz="1300" dirty="0" err="1">
                <a:solidFill>
                  <a:srgbClr val="616D72"/>
                </a:solidFill>
                <a:latin typeface="Segoe UI" panose="020B0502040204020203" pitchFamily="34" charset="0"/>
                <a:ea typeface="Roboto Light"/>
                <a:cs typeface="Roboto Light"/>
                <a:sym typeface="Roboto Light"/>
              </a:rPr>
              <a:t>given</a:t>
            </a:r>
            <a:r>
              <a:rPr lang="fr-FR" sz="1300" dirty="0">
                <a:solidFill>
                  <a:srgbClr val="616D72"/>
                </a:solidFill>
                <a:latin typeface="Segoe UI" panose="020B0502040204020203" pitchFamily="34" charset="0"/>
                <a:ea typeface="Roboto Light"/>
                <a:cs typeface="Roboto Light"/>
                <a:sym typeface="Roboto Light"/>
              </a:rPr>
              <a:t> to the client.</a:t>
            </a:r>
          </a:p>
          <a:p>
            <a:pPr marL="31750">
              <a:lnSpc>
                <a:spcPct val="115000"/>
              </a:lnSpc>
              <a:buClr>
                <a:srgbClr val="616D72"/>
              </a:buClr>
              <a:buSzPct val="100000"/>
            </a:pPr>
            <a:endParaRPr lang="fr-FR" sz="1300" dirty="0">
              <a:solidFill>
                <a:srgbClr val="616D72"/>
              </a:solidFill>
              <a:latin typeface="Segoe UI" panose="020B0502040204020203" pitchFamily="34" charset="0"/>
              <a:ea typeface="Roboto Light"/>
              <a:cs typeface="Roboto Light"/>
              <a:sym typeface="Roboto Light"/>
            </a:endParaRPr>
          </a:p>
          <a:p>
            <a:pPr marL="31750">
              <a:lnSpc>
                <a:spcPct val="115000"/>
              </a:lnSpc>
              <a:buClr>
                <a:srgbClr val="616D72"/>
              </a:buClr>
              <a:buSzPct val="100000"/>
            </a:pPr>
            <a:r>
              <a:rPr lang="fr-FR" sz="1300" dirty="0">
                <a:solidFill>
                  <a:srgbClr val="616D72"/>
                </a:solidFill>
                <a:latin typeface="Segoe UI" panose="020B0502040204020203" pitchFamily="34" charset="0"/>
                <a:ea typeface="Roboto Light"/>
                <a:cs typeface="Roboto Light"/>
                <a:sym typeface="Roboto Light"/>
              </a:rPr>
              <a:t>This </a:t>
            </a:r>
            <a:r>
              <a:rPr lang="fr-FR" sz="1300" dirty="0" err="1">
                <a:solidFill>
                  <a:srgbClr val="616D72"/>
                </a:solidFill>
                <a:latin typeface="Segoe UI" panose="020B0502040204020203" pitchFamily="34" charset="0"/>
                <a:ea typeface="Roboto Light"/>
                <a:cs typeface="Roboto Light"/>
                <a:sym typeface="Roboto Light"/>
              </a:rPr>
              <a:t>should</a:t>
            </a:r>
            <a:r>
              <a:rPr lang="fr-FR" sz="1300" dirty="0">
                <a:solidFill>
                  <a:srgbClr val="616D72"/>
                </a:solidFill>
                <a:latin typeface="Segoe UI" panose="020B0502040204020203" pitchFamily="34" charset="0"/>
                <a:ea typeface="Roboto Light"/>
                <a:cs typeface="Roboto Light"/>
                <a:sym typeface="Roboto Light"/>
              </a:rPr>
              <a:t> help </a:t>
            </a:r>
            <a:r>
              <a:rPr lang="fr-FR" sz="1300" dirty="0" err="1">
                <a:solidFill>
                  <a:srgbClr val="616D72"/>
                </a:solidFill>
                <a:latin typeface="Segoe UI" panose="020B0502040204020203" pitchFamily="34" charset="0"/>
                <a:ea typeface="Roboto Light"/>
                <a:cs typeface="Roboto Light"/>
                <a:sym typeface="Roboto Light"/>
              </a:rPr>
              <a:t>you</a:t>
            </a:r>
            <a:r>
              <a:rPr lang="fr-FR" sz="1300" dirty="0">
                <a:solidFill>
                  <a:srgbClr val="616D72"/>
                </a:solidFill>
                <a:latin typeface="Segoe UI" panose="020B0502040204020203" pitchFamily="34" charset="0"/>
                <a:ea typeface="Roboto Light"/>
                <a:cs typeface="Roboto Light"/>
                <a:sym typeface="Roboto Light"/>
              </a:rPr>
              <a:t> </a:t>
            </a:r>
            <a:r>
              <a:rPr lang="fr-FR" sz="1300" dirty="0" err="1">
                <a:solidFill>
                  <a:srgbClr val="616D72"/>
                </a:solidFill>
                <a:latin typeface="Segoe UI" panose="020B0502040204020203" pitchFamily="34" charset="0"/>
                <a:ea typeface="Roboto Light"/>
                <a:cs typeface="Roboto Light"/>
                <a:sym typeface="Roboto Light"/>
              </a:rPr>
              <a:t>determine</a:t>
            </a:r>
            <a:r>
              <a:rPr lang="fr-FR" sz="1300" dirty="0">
                <a:solidFill>
                  <a:srgbClr val="616D72"/>
                </a:solidFill>
                <a:latin typeface="Segoe UI" panose="020B0502040204020203" pitchFamily="34" charset="0"/>
                <a:ea typeface="Roboto Light"/>
                <a:cs typeface="Roboto Light"/>
                <a:sym typeface="Roboto Light"/>
              </a:rPr>
              <a:t> </a:t>
            </a:r>
            <a:r>
              <a:rPr lang="fr-FR" sz="1300" dirty="0" err="1">
                <a:solidFill>
                  <a:srgbClr val="616D72"/>
                </a:solidFill>
                <a:latin typeface="Segoe UI" panose="020B0502040204020203" pitchFamily="34" charset="0"/>
                <a:ea typeface="Roboto Light"/>
                <a:cs typeface="Roboto Light"/>
                <a:sym typeface="Roboto Light"/>
              </a:rPr>
              <a:t>whether</a:t>
            </a:r>
            <a:r>
              <a:rPr lang="fr-FR" sz="1300" dirty="0">
                <a:solidFill>
                  <a:srgbClr val="616D72"/>
                </a:solidFill>
                <a:latin typeface="Segoe UI" panose="020B0502040204020203" pitchFamily="34" charset="0"/>
                <a:ea typeface="Roboto Light"/>
                <a:cs typeface="Roboto Light"/>
                <a:sym typeface="Roboto Light"/>
              </a:rPr>
              <a:t> the </a:t>
            </a:r>
            <a:r>
              <a:rPr lang="fr-FR" sz="1300" dirty="0" err="1">
                <a:solidFill>
                  <a:srgbClr val="616D72"/>
                </a:solidFill>
                <a:latin typeface="Segoe UI" panose="020B0502040204020203" pitchFamily="34" charset="0"/>
                <a:ea typeface="Roboto Light"/>
                <a:cs typeface="Roboto Light"/>
                <a:sym typeface="Roboto Light"/>
              </a:rPr>
              <a:t>project</a:t>
            </a:r>
            <a:r>
              <a:rPr lang="fr-FR" sz="1300" dirty="0">
                <a:solidFill>
                  <a:srgbClr val="616D72"/>
                </a:solidFill>
                <a:latin typeface="Segoe UI" panose="020B0502040204020203" pitchFamily="34" charset="0"/>
                <a:ea typeface="Roboto Light"/>
                <a:cs typeface="Roboto Light"/>
                <a:sym typeface="Roboto Light"/>
              </a:rPr>
              <a:t> was a </a:t>
            </a:r>
            <a:r>
              <a:rPr lang="fr-FR" sz="1300" dirty="0" err="1">
                <a:solidFill>
                  <a:srgbClr val="616D72"/>
                </a:solidFill>
                <a:latin typeface="Segoe UI" panose="020B0502040204020203" pitchFamily="34" charset="0"/>
                <a:ea typeface="Roboto Light"/>
                <a:cs typeface="Roboto Light"/>
                <a:sym typeface="Roboto Light"/>
              </a:rPr>
              <a:t>success</a:t>
            </a:r>
            <a:r>
              <a:rPr lang="fr-FR" sz="1300" dirty="0">
                <a:solidFill>
                  <a:srgbClr val="616D72"/>
                </a:solidFill>
                <a:latin typeface="Segoe UI" panose="020B0502040204020203" pitchFamily="34" charset="0"/>
                <a:ea typeface="Roboto Light"/>
                <a:cs typeface="Roboto Light"/>
                <a:sym typeface="Roboto Light"/>
              </a:rPr>
              <a:t> or not.</a:t>
            </a:r>
            <a:endParaRPr lang="en-US" sz="1300" dirty="0">
              <a:solidFill>
                <a:srgbClr val="616D72"/>
              </a:solidFill>
              <a:latin typeface="Segoe UI" panose="020B0502040204020203" pitchFamily="34" charset="0"/>
              <a:ea typeface="Roboto Light"/>
              <a:cs typeface="Roboto Light"/>
              <a:sym typeface="Roboto Light"/>
            </a:endParaRPr>
          </a:p>
        </p:txBody>
      </p:sp>
      <p:sp>
        <p:nvSpPr>
          <p:cNvPr id="197" name="Shape 197"/>
          <p:cNvSpPr txBox="1">
            <a:spLocks noGrp="1"/>
          </p:cNvSpPr>
          <p:nvPr>
            <p:ph type="title"/>
          </p:nvPr>
        </p:nvSpPr>
        <p:spPr>
          <a:xfrm>
            <a:off x="2900238" y="835300"/>
            <a:ext cx="6391500" cy="990300"/>
          </a:xfrm>
          <a:prstGeom prst="rect">
            <a:avLst/>
          </a:prstGeom>
          <a:noFill/>
          <a:ln>
            <a:noFill/>
          </a:ln>
        </p:spPr>
        <p:txBody>
          <a:bodyPr vert="horz" lIns="45713" tIns="45713" rIns="45713" bIns="45713" rtlCol="0" anchor="b" anchorCtr="0">
            <a:noAutofit/>
          </a:bodyPr>
          <a:lstStyle/>
          <a:p>
            <a:pPr>
              <a:buClr>
                <a:srgbClr val="A4947E"/>
              </a:buClr>
              <a:buSzPct val="25000"/>
            </a:pPr>
            <a:r>
              <a:rPr lang="en-US" sz="3050" dirty="0">
                <a:solidFill>
                  <a:srgbClr val="2D3C42"/>
                </a:solidFill>
              </a:rPr>
              <a:t>Project overview</a:t>
            </a:r>
            <a:br>
              <a:rPr lang="en-US" sz="3050" dirty="0">
                <a:solidFill>
                  <a:srgbClr val="2D3C42"/>
                </a:solidFill>
              </a:rPr>
            </a:br>
            <a:endParaRPr sz="3050" dirty="0">
              <a:solidFill>
                <a:srgbClr val="2D3C4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650727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Shape 188"/>
          <p:cNvSpPr txBox="1">
            <a:spLocks noGrp="1"/>
          </p:cNvSpPr>
          <p:nvPr>
            <p:ph type="sldNum" idx="12"/>
          </p:nvPr>
        </p:nvSpPr>
        <p:spPr>
          <a:xfrm>
            <a:off x="8396506" y="6232750"/>
            <a:ext cx="3490050" cy="525000"/>
          </a:xfrm>
          <a:prstGeom prst="rect">
            <a:avLst/>
          </a:prstGeom>
        </p:spPr>
        <p:txBody>
          <a:bodyPr vert="horz" lIns="111738" tIns="111738" rIns="111738" bIns="111738" rtlCol="0" anchor="ctr" anchorCtr="0">
            <a:noAutofit/>
          </a:bodyPr>
          <a:lstStyle/>
          <a:p>
            <a:fld id="{00000000-1234-1234-1234-123412341234}" type="slidenum">
              <a:rPr lang="en-US"/>
              <a:pPr/>
              <a:t>8</a:t>
            </a:fld>
            <a:endParaRPr lang="en-US"/>
          </a:p>
        </p:txBody>
      </p:sp>
      <p:sp>
        <p:nvSpPr>
          <p:cNvPr id="189" name="Shape 189"/>
          <p:cNvSpPr/>
          <p:nvPr/>
        </p:nvSpPr>
        <p:spPr>
          <a:xfrm>
            <a:off x="518584" y="1855941"/>
            <a:ext cx="2536385" cy="450150"/>
          </a:xfrm>
          <a:prstGeom prst="rect">
            <a:avLst/>
          </a:prstGeom>
          <a:noFill/>
          <a:ln>
            <a:noFill/>
          </a:ln>
        </p:spPr>
        <p:txBody>
          <a:bodyPr lIns="45713" tIns="45713" rIns="45713" bIns="45713" anchor="t" anchorCtr="0">
            <a:noAutofit/>
          </a:bodyPr>
          <a:lstStyle/>
          <a:p>
            <a:pPr>
              <a:lnSpc>
                <a:spcPct val="80000"/>
              </a:lnSpc>
              <a:buClr>
                <a:srgbClr val="535353"/>
              </a:buClr>
              <a:buSzPct val="25000"/>
            </a:pPr>
            <a:r>
              <a:rPr lang="en-US" b="1" dirty="0">
                <a:solidFill>
                  <a:srgbClr val="99AAB5"/>
                </a:solidFill>
                <a:latin typeface="Corbel" panose="020B0503020204020204" pitchFamily="34" charset="0"/>
                <a:ea typeface="Roboto"/>
                <a:cs typeface="Roboto"/>
                <a:sym typeface="Roboto"/>
              </a:rPr>
              <a:t>Project Management</a:t>
            </a:r>
          </a:p>
        </p:txBody>
      </p:sp>
      <p:sp>
        <p:nvSpPr>
          <p:cNvPr id="190" name="Shape 190"/>
          <p:cNvSpPr/>
          <p:nvPr/>
        </p:nvSpPr>
        <p:spPr>
          <a:xfrm>
            <a:off x="4744769" y="1855941"/>
            <a:ext cx="2066400" cy="450150"/>
          </a:xfrm>
          <a:prstGeom prst="rect">
            <a:avLst/>
          </a:prstGeom>
          <a:noFill/>
          <a:ln>
            <a:noFill/>
          </a:ln>
        </p:spPr>
        <p:txBody>
          <a:bodyPr lIns="45713" tIns="45713" rIns="45713" bIns="45713" anchor="t" anchorCtr="0">
            <a:noAutofit/>
          </a:bodyPr>
          <a:lstStyle/>
          <a:p>
            <a:pPr>
              <a:lnSpc>
                <a:spcPct val="80000"/>
              </a:lnSpc>
              <a:buClr>
                <a:srgbClr val="535353"/>
              </a:buClr>
              <a:buSzPct val="25000"/>
            </a:pPr>
            <a:r>
              <a:rPr lang="en-US" b="1" dirty="0">
                <a:solidFill>
                  <a:srgbClr val="99AAB5"/>
                </a:solidFill>
                <a:latin typeface="Corbel" panose="020B0503020204020204" pitchFamily="34" charset="0"/>
                <a:ea typeface="Roboto"/>
                <a:cs typeface="Roboto"/>
                <a:sym typeface="Roboto"/>
              </a:rPr>
              <a:t>Architecture</a:t>
            </a:r>
          </a:p>
        </p:txBody>
      </p:sp>
      <p:sp>
        <p:nvSpPr>
          <p:cNvPr id="191" name="Shape 191"/>
          <p:cNvSpPr/>
          <p:nvPr/>
        </p:nvSpPr>
        <p:spPr>
          <a:xfrm>
            <a:off x="8983417" y="1855938"/>
            <a:ext cx="1990155" cy="450150"/>
          </a:xfrm>
          <a:prstGeom prst="rect">
            <a:avLst/>
          </a:prstGeom>
          <a:noFill/>
          <a:ln>
            <a:noFill/>
          </a:ln>
        </p:spPr>
        <p:txBody>
          <a:bodyPr lIns="45713" tIns="45713" rIns="45713" bIns="45713" anchor="t" anchorCtr="0">
            <a:noAutofit/>
          </a:bodyPr>
          <a:lstStyle/>
          <a:p>
            <a:pPr>
              <a:lnSpc>
                <a:spcPct val="80000"/>
              </a:lnSpc>
              <a:buClr>
                <a:srgbClr val="535353"/>
              </a:buClr>
              <a:buSzPct val="25000"/>
            </a:pPr>
            <a:r>
              <a:rPr lang="fr-FR" sz="1950" b="1" dirty="0">
                <a:solidFill>
                  <a:srgbClr val="99AAB5"/>
                </a:solidFill>
                <a:latin typeface="Corbel" panose="020B0503020204020204" pitchFamily="34" charset="0"/>
                <a:ea typeface="Roboto"/>
                <a:cs typeface="Roboto"/>
                <a:sym typeface="Roboto"/>
              </a:rPr>
              <a:t>D</a:t>
            </a:r>
            <a:r>
              <a:rPr lang="en-US" b="1" dirty="0" err="1">
                <a:solidFill>
                  <a:srgbClr val="99AAB5"/>
                </a:solidFill>
                <a:latin typeface="Corbel" panose="020B0503020204020204" pitchFamily="34" charset="0"/>
                <a:ea typeface="Roboto"/>
                <a:cs typeface="Roboto"/>
                <a:sym typeface="Roboto"/>
              </a:rPr>
              <a:t>evelopment</a:t>
            </a:r>
            <a:endParaRPr lang="en-US" sz="1950" b="1" dirty="0">
              <a:solidFill>
                <a:srgbClr val="99AAB5"/>
              </a:solidFill>
              <a:latin typeface="Corbel" panose="020B0503020204020204" pitchFamily="34" charset="0"/>
              <a:ea typeface="Roboto"/>
              <a:cs typeface="Roboto"/>
              <a:sym typeface="Roboto"/>
            </a:endParaRPr>
          </a:p>
        </p:txBody>
      </p:sp>
      <p:sp>
        <p:nvSpPr>
          <p:cNvPr id="192" name="Shape 192"/>
          <p:cNvSpPr/>
          <p:nvPr/>
        </p:nvSpPr>
        <p:spPr>
          <a:xfrm>
            <a:off x="565598" y="2550363"/>
            <a:ext cx="3078000" cy="336840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t" anchorCtr="0">
            <a:noAutofit/>
          </a:bodyPr>
          <a:lstStyle/>
          <a:p>
            <a:pPr marL="228600" indent="-196850">
              <a:lnSpc>
                <a:spcPct val="115000"/>
              </a:lnSpc>
              <a:buClr>
                <a:srgbClr val="616D72"/>
              </a:buClr>
              <a:buSzPct val="100000"/>
              <a:buFont typeface="Roboto Light"/>
              <a:buChar char="●"/>
            </a:pPr>
            <a:r>
              <a:rPr lang="fr-FR" sz="1300" dirty="0">
                <a:solidFill>
                  <a:srgbClr val="616D72"/>
                </a:solidFill>
                <a:latin typeface="Segoe UI" panose="020B0502040204020203" pitchFamily="34" charset="0"/>
                <a:ea typeface="Roboto Light"/>
                <a:cs typeface="Roboto Light"/>
                <a:sym typeface="Roboto Light"/>
              </a:rPr>
              <a:t>Project </a:t>
            </a:r>
            <a:r>
              <a:rPr lang="fr-FR" sz="1300" dirty="0" err="1">
                <a:solidFill>
                  <a:srgbClr val="616D72"/>
                </a:solidFill>
                <a:latin typeface="Segoe UI" panose="020B0502040204020203" pitchFamily="34" charset="0"/>
                <a:ea typeface="Roboto Light"/>
                <a:cs typeface="Roboto Light"/>
                <a:sym typeface="Roboto Light"/>
              </a:rPr>
              <a:t>status</a:t>
            </a:r>
            <a:r>
              <a:rPr lang="fr-FR" sz="1300" dirty="0">
                <a:solidFill>
                  <a:srgbClr val="616D72"/>
                </a:solidFill>
                <a:latin typeface="Segoe UI" panose="020B0502040204020203" pitchFamily="34" charset="0"/>
                <a:ea typeface="Roboto Light"/>
                <a:cs typeface="Roboto Light"/>
                <a:sym typeface="Roboto Light"/>
              </a:rPr>
              <a:t> was </a:t>
            </a:r>
            <a:r>
              <a:rPr lang="fr-FR" sz="1300" dirty="0" err="1">
                <a:solidFill>
                  <a:srgbClr val="616D72"/>
                </a:solidFill>
                <a:latin typeface="Segoe UI" panose="020B0502040204020203" pitchFamily="34" charset="0"/>
                <a:ea typeface="Roboto Light"/>
                <a:cs typeface="Roboto Light"/>
                <a:sym typeface="Roboto Light"/>
              </a:rPr>
              <a:t>communicated</a:t>
            </a:r>
            <a:r>
              <a:rPr lang="fr-FR" sz="1300" dirty="0">
                <a:solidFill>
                  <a:srgbClr val="616D72"/>
                </a:solidFill>
                <a:latin typeface="Segoe UI" panose="020B0502040204020203" pitchFamily="34" charset="0"/>
                <a:ea typeface="Roboto Light"/>
                <a:cs typeface="Roboto Light"/>
                <a:sym typeface="Roboto Light"/>
              </a:rPr>
              <a:t> </a:t>
            </a:r>
            <a:r>
              <a:rPr lang="fr-FR" sz="1300" dirty="0" err="1">
                <a:solidFill>
                  <a:srgbClr val="616D72"/>
                </a:solidFill>
                <a:latin typeface="Segoe UI" panose="020B0502040204020203" pitchFamily="34" charset="0"/>
                <a:ea typeface="Roboto Light"/>
                <a:cs typeface="Roboto Light"/>
                <a:sym typeface="Roboto Light"/>
              </a:rPr>
              <a:t>through</a:t>
            </a:r>
            <a:r>
              <a:rPr lang="fr-FR" sz="1300" dirty="0">
                <a:solidFill>
                  <a:srgbClr val="616D72"/>
                </a:solidFill>
                <a:latin typeface="Segoe UI" panose="020B0502040204020203" pitchFamily="34" charset="0"/>
                <a:ea typeface="Roboto Light"/>
                <a:cs typeface="Roboto Light"/>
                <a:sym typeface="Roboto Light"/>
              </a:rPr>
              <a:t> an export of </a:t>
            </a:r>
            <a:r>
              <a:rPr lang="fr-FR" sz="1300" dirty="0" err="1">
                <a:solidFill>
                  <a:srgbClr val="616D72"/>
                </a:solidFill>
                <a:latin typeface="Segoe UI" panose="020B0502040204020203" pitchFamily="34" charset="0"/>
                <a:ea typeface="Roboto Light"/>
                <a:cs typeface="Roboto Light"/>
                <a:sym typeface="Roboto Light"/>
              </a:rPr>
              <a:t>our</a:t>
            </a:r>
            <a:r>
              <a:rPr lang="fr-FR" sz="1300" dirty="0">
                <a:solidFill>
                  <a:srgbClr val="616D72"/>
                </a:solidFill>
                <a:latin typeface="Segoe UI" panose="020B0502040204020203" pitchFamily="34" charset="0"/>
                <a:ea typeface="Roboto Light"/>
                <a:cs typeface="Roboto Light"/>
                <a:sym typeface="Roboto Light"/>
              </a:rPr>
              <a:t> JIRA tickets, </a:t>
            </a:r>
            <a:r>
              <a:rPr lang="fr-FR" sz="1300" dirty="0" err="1">
                <a:solidFill>
                  <a:srgbClr val="616D72"/>
                </a:solidFill>
                <a:latin typeface="Segoe UI" panose="020B0502040204020203" pitchFamily="34" charset="0"/>
                <a:ea typeface="Roboto Light"/>
                <a:cs typeface="Roboto Light"/>
                <a:sym typeface="Roboto Light"/>
              </a:rPr>
              <a:t>weekly</a:t>
            </a:r>
            <a:r>
              <a:rPr lang="fr-FR" sz="1300" dirty="0">
                <a:solidFill>
                  <a:srgbClr val="616D72"/>
                </a:solidFill>
                <a:latin typeface="Segoe UI" panose="020B0502040204020203" pitchFamily="34" charset="0"/>
                <a:ea typeface="Roboto Light"/>
                <a:cs typeface="Roboto Light"/>
                <a:sym typeface="Roboto Light"/>
              </a:rPr>
              <a:t>. This </a:t>
            </a:r>
            <a:r>
              <a:rPr lang="fr-FR" sz="1300" dirty="0" err="1">
                <a:solidFill>
                  <a:srgbClr val="616D72"/>
                </a:solidFill>
                <a:latin typeface="Segoe UI" panose="020B0502040204020203" pitchFamily="34" charset="0"/>
                <a:ea typeface="Roboto Light"/>
                <a:cs typeface="Roboto Light"/>
                <a:sym typeface="Roboto Light"/>
              </a:rPr>
              <a:t>should</a:t>
            </a:r>
            <a:r>
              <a:rPr lang="fr-FR" sz="1300" dirty="0">
                <a:solidFill>
                  <a:srgbClr val="616D72"/>
                </a:solidFill>
                <a:latin typeface="Segoe UI" panose="020B0502040204020203" pitchFamily="34" charset="0"/>
                <a:ea typeface="Roboto Light"/>
                <a:cs typeface="Roboto Light"/>
                <a:sym typeface="Roboto Light"/>
              </a:rPr>
              <a:t> continue.</a:t>
            </a:r>
            <a:endParaRPr lang="en-US" sz="1300" dirty="0">
              <a:solidFill>
                <a:srgbClr val="616D72"/>
              </a:solidFill>
              <a:latin typeface="Segoe UI" panose="020B0502040204020203" pitchFamily="34" charset="0"/>
              <a:ea typeface="Roboto Light"/>
              <a:cs typeface="Roboto Light"/>
              <a:sym typeface="Roboto Light"/>
            </a:endParaRPr>
          </a:p>
          <a:p>
            <a:pPr>
              <a:lnSpc>
                <a:spcPct val="115000"/>
              </a:lnSpc>
            </a:pPr>
            <a:endParaRPr sz="1300" dirty="0">
              <a:solidFill>
                <a:srgbClr val="616D72"/>
              </a:solidFill>
              <a:latin typeface="Segoe UI" panose="020B0502040204020203" pitchFamily="34" charset="0"/>
              <a:ea typeface="Roboto Light"/>
              <a:cs typeface="Roboto Light"/>
              <a:sym typeface="Roboto Light"/>
            </a:endParaRPr>
          </a:p>
          <a:p>
            <a:pPr marL="228600" indent="-196850">
              <a:lnSpc>
                <a:spcPct val="115000"/>
              </a:lnSpc>
              <a:buClr>
                <a:srgbClr val="616D72"/>
              </a:buClr>
              <a:buSzPct val="100000"/>
              <a:buFont typeface="Roboto Light"/>
              <a:buChar char="●"/>
            </a:pPr>
            <a:r>
              <a:rPr lang="fr-FR" sz="1300" dirty="0">
                <a:solidFill>
                  <a:srgbClr val="616D72"/>
                </a:solidFill>
                <a:latin typeface="Segoe UI" panose="020B0502040204020203" pitchFamily="34" charset="0"/>
                <a:ea typeface="Roboto Light"/>
                <a:cs typeface="Roboto Light"/>
                <a:sym typeface="Roboto Light"/>
              </a:rPr>
              <a:t>One standup per </a:t>
            </a:r>
            <a:r>
              <a:rPr lang="fr-FR" sz="1300" dirty="0" err="1">
                <a:solidFill>
                  <a:srgbClr val="616D72"/>
                </a:solidFill>
                <a:latin typeface="Segoe UI" panose="020B0502040204020203" pitchFamily="34" charset="0"/>
                <a:ea typeface="Roboto Light"/>
                <a:cs typeface="Roboto Light"/>
                <a:sym typeface="Roboto Light"/>
              </a:rPr>
              <a:t>week</a:t>
            </a:r>
            <a:r>
              <a:rPr lang="fr-FR" sz="1300" dirty="0">
                <a:solidFill>
                  <a:srgbClr val="616D72"/>
                </a:solidFill>
                <a:latin typeface="Segoe UI" panose="020B0502040204020203" pitchFamily="34" charset="0"/>
                <a:ea typeface="Roboto Light"/>
                <a:cs typeface="Roboto Light"/>
                <a:sym typeface="Roboto Light"/>
              </a:rPr>
              <a:t> </a:t>
            </a:r>
            <a:r>
              <a:rPr lang="fr-FR" sz="1300" dirty="0" err="1">
                <a:solidFill>
                  <a:srgbClr val="616D72"/>
                </a:solidFill>
                <a:latin typeface="Segoe UI" panose="020B0502040204020203" pitchFamily="34" charset="0"/>
                <a:ea typeface="Roboto Light"/>
                <a:cs typeface="Roboto Light"/>
                <a:sym typeface="Roboto Light"/>
              </a:rPr>
              <a:t>involved</a:t>
            </a:r>
            <a:r>
              <a:rPr lang="fr-FR" sz="1300" dirty="0">
                <a:solidFill>
                  <a:srgbClr val="616D72"/>
                </a:solidFill>
                <a:latin typeface="Segoe UI" panose="020B0502040204020203" pitchFamily="34" charset="0"/>
                <a:ea typeface="Roboto Light"/>
                <a:cs typeface="Roboto Light"/>
                <a:sym typeface="Roboto Light"/>
              </a:rPr>
              <a:t> the client </a:t>
            </a:r>
            <a:r>
              <a:rPr lang="fr-FR" sz="1300" dirty="0" err="1">
                <a:solidFill>
                  <a:srgbClr val="616D72"/>
                </a:solidFill>
                <a:latin typeface="Segoe UI" panose="020B0502040204020203" pitchFamily="34" charset="0"/>
                <a:ea typeface="Roboto Light"/>
                <a:cs typeface="Roboto Light"/>
                <a:sym typeface="Roboto Light"/>
              </a:rPr>
              <a:t>representatives</a:t>
            </a:r>
            <a:r>
              <a:rPr lang="fr-FR" sz="1300" dirty="0">
                <a:solidFill>
                  <a:srgbClr val="616D72"/>
                </a:solidFill>
                <a:latin typeface="Segoe UI" panose="020B0502040204020203" pitchFamily="34" charset="0"/>
                <a:ea typeface="Roboto Light"/>
                <a:cs typeface="Roboto Light"/>
                <a:sym typeface="Roboto Light"/>
              </a:rPr>
              <a:t>, </a:t>
            </a:r>
            <a:r>
              <a:rPr lang="fr-FR" sz="1300" dirty="0" err="1">
                <a:solidFill>
                  <a:srgbClr val="616D72"/>
                </a:solidFill>
                <a:latin typeface="Segoe UI" panose="020B0502040204020203" pitchFamily="34" charset="0"/>
                <a:ea typeface="Roboto Light"/>
                <a:cs typeface="Roboto Light"/>
                <a:sym typeface="Roboto Light"/>
              </a:rPr>
              <a:t>which</a:t>
            </a:r>
            <a:r>
              <a:rPr lang="fr-FR" sz="1300" dirty="0">
                <a:solidFill>
                  <a:srgbClr val="616D72"/>
                </a:solidFill>
                <a:latin typeface="Segoe UI" panose="020B0502040204020203" pitchFamily="34" charset="0"/>
                <a:ea typeface="Roboto Light"/>
                <a:cs typeface="Roboto Light"/>
                <a:sym typeface="Roboto Light"/>
              </a:rPr>
              <a:t> </a:t>
            </a:r>
            <a:r>
              <a:rPr lang="fr-FR" sz="1300" dirty="0" err="1">
                <a:solidFill>
                  <a:srgbClr val="616D72"/>
                </a:solidFill>
                <a:latin typeface="Segoe UI" panose="020B0502040204020203" pitchFamily="34" charset="0"/>
                <a:ea typeface="Roboto Light"/>
                <a:cs typeface="Roboto Light"/>
                <a:sym typeface="Roboto Light"/>
              </a:rPr>
              <a:t>allowed</a:t>
            </a:r>
            <a:r>
              <a:rPr lang="fr-FR" sz="1300" dirty="0">
                <a:solidFill>
                  <a:srgbClr val="616D72"/>
                </a:solidFill>
                <a:latin typeface="Segoe UI" panose="020B0502040204020203" pitchFamily="34" charset="0"/>
                <a:ea typeface="Roboto Light"/>
                <a:cs typeface="Roboto Light"/>
                <a:sym typeface="Roboto Light"/>
              </a:rPr>
              <a:t> them to see </a:t>
            </a:r>
            <a:r>
              <a:rPr lang="fr-FR" sz="1300" dirty="0" err="1">
                <a:solidFill>
                  <a:srgbClr val="616D72"/>
                </a:solidFill>
                <a:latin typeface="Segoe UI" panose="020B0502040204020203" pitchFamily="34" charset="0"/>
                <a:ea typeface="Roboto Light"/>
                <a:cs typeface="Roboto Light"/>
                <a:sym typeface="Roboto Light"/>
              </a:rPr>
              <a:t>advancement</a:t>
            </a:r>
            <a:r>
              <a:rPr lang="fr-FR" sz="1300" dirty="0">
                <a:solidFill>
                  <a:srgbClr val="616D72"/>
                </a:solidFill>
                <a:latin typeface="Segoe UI" panose="020B0502040204020203" pitchFamily="34" charset="0"/>
                <a:ea typeface="Roboto Light"/>
                <a:cs typeface="Roboto Light"/>
                <a:sym typeface="Roboto Light"/>
              </a:rPr>
              <a:t> and set expectations. </a:t>
            </a:r>
            <a:r>
              <a:rPr lang="fr-FR" sz="1300" dirty="0" err="1">
                <a:solidFill>
                  <a:srgbClr val="616D72"/>
                </a:solidFill>
                <a:latin typeface="Segoe UI" panose="020B0502040204020203" pitchFamily="34" charset="0"/>
                <a:ea typeface="Roboto Light"/>
                <a:cs typeface="Roboto Light"/>
                <a:sym typeface="Roboto Light"/>
              </a:rPr>
              <a:t>We</a:t>
            </a:r>
            <a:r>
              <a:rPr lang="fr-FR" sz="1300" dirty="0">
                <a:solidFill>
                  <a:srgbClr val="616D72"/>
                </a:solidFill>
                <a:latin typeface="Segoe UI" panose="020B0502040204020203" pitchFamily="34" charset="0"/>
                <a:ea typeface="Roboto Light"/>
                <a:cs typeface="Roboto Light"/>
                <a:sym typeface="Roboto Light"/>
              </a:rPr>
              <a:t> </a:t>
            </a:r>
            <a:r>
              <a:rPr lang="fr-FR" sz="1300" dirty="0" err="1">
                <a:solidFill>
                  <a:srgbClr val="616D72"/>
                </a:solidFill>
                <a:latin typeface="Segoe UI" panose="020B0502040204020203" pitchFamily="34" charset="0"/>
                <a:ea typeface="Roboto Light"/>
                <a:cs typeface="Roboto Light"/>
                <a:sym typeface="Roboto Light"/>
              </a:rPr>
              <a:t>should</a:t>
            </a:r>
            <a:r>
              <a:rPr lang="fr-FR" sz="1300" dirty="0">
                <a:solidFill>
                  <a:srgbClr val="616D72"/>
                </a:solidFill>
                <a:latin typeface="Segoe UI" panose="020B0502040204020203" pitchFamily="34" charset="0"/>
                <a:ea typeface="Roboto Light"/>
                <a:cs typeface="Roboto Light"/>
                <a:sym typeface="Roboto Light"/>
              </a:rPr>
              <a:t> </a:t>
            </a:r>
            <a:r>
              <a:rPr lang="fr-FR" sz="1300" dirty="0" err="1">
                <a:solidFill>
                  <a:srgbClr val="616D72"/>
                </a:solidFill>
                <a:latin typeface="Segoe UI" panose="020B0502040204020203" pitchFamily="34" charset="0"/>
                <a:ea typeface="Roboto Light"/>
                <a:cs typeface="Roboto Light"/>
                <a:sym typeface="Roboto Light"/>
              </a:rPr>
              <a:t>involve</a:t>
            </a:r>
            <a:r>
              <a:rPr lang="fr-FR" sz="1300" dirty="0">
                <a:solidFill>
                  <a:srgbClr val="616D72"/>
                </a:solidFill>
                <a:latin typeface="Segoe UI" panose="020B0502040204020203" pitchFamily="34" charset="0"/>
                <a:ea typeface="Roboto Light"/>
                <a:cs typeface="Roboto Light"/>
                <a:sym typeface="Roboto Light"/>
              </a:rPr>
              <a:t> clients in </a:t>
            </a:r>
            <a:r>
              <a:rPr lang="fr-FR" sz="1300" dirty="0" err="1">
                <a:solidFill>
                  <a:srgbClr val="616D72"/>
                </a:solidFill>
                <a:latin typeface="Segoe UI" panose="020B0502040204020203" pitchFamily="34" charset="0"/>
                <a:ea typeface="Roboto Light"/>
                <a:cs typeface="Roboto Light"/>
                <a:sym typeface="Roboto Light"/>
              </a:rPr>
              <a:t>those</a:t>
            </a:r>
            <a:r>
              <a:rPr lang="fr-FR" sz="1300" dirty="0">
                <a:solidFill>
                  <a:srgbClr val="616D72"/>
                </a:solidFill>
                <a:latin typeface="Segoe UI" panose="020B0502040204020203" pitchFamily="34" charset="0"/>
                <a:ea typeface="Roboto Light"/>
                <a:cs typeface="Roboto Light"/>
                <a:sym typeface="Roboto Light"/>
              </a:rPr>
              <a:t> meetings more.</a:t>
            </a:r>
            <a:endParaRPr lang="en-US" sz="1300" dirty="0">
              <a:solidFill>
                <a:srgbClr val="616D72"/>
              </a:solidFill>
              <a:latin typeface="Segoe UI" panose="020B0502040204020203" pitchFamily="34" charset="0"/>
              <a:ea typeface="Roboto Light"/>
              <a:cs typeface="Roboto Light"/>
              <a:sym typeface="Roboto Light"/>
            </a:endParaRPr>
          </a:p>
          <a:p>
            <a:pPr>
              <a:lnSpc>
                <a:spcPct val="115000"/>
              </a:lnSpc>
            </a:pPr>
            <a:endParaRPr sz="1300" dirty="0">
              <a:solidFill>
                <a:srgbClr val="616D72"/>
              </a:solidFill>
              <a:latin typeface="Segoe UI" panose="020B0502040204020203" pitchFamily="34" charset="0"/>
              <a:ea typeface="Roboto Light"/>
              <a:cs typeface="Roboto Light"/>
              <a:sym typeface="Roboto Light"/>
            </a:endParaRPr>
          </a:p>
        </p:txBody>
      </p:sp>
      <p:cxnSp>
        <p:nvCxnSpPr>
          <p:cNvPr id="193" name="Shape 193"/>
          <p:cNvCxnSpPr/>
          <p:nvPr/>
        </p:nvCxnSpPr>
        <p:spPr>
          <a:xfrm>
            <a:off x="4125198" y="1965650"/>
            <a:ext cx="0" cy="4105350"/>
          </a:xfrm>
          <a:prstGeom prst="straightConnector1">
            <a:avLst/>
          </a:prstGeom>
          <a:noFill/>
          <a:ln w="25400" cap="flat" cmpd="sng">
            <a:solidFill>
              <a:srgbClr val="E1E3E4"/>
            </a:solidFill>
            <a:prstDash val="solid"/>
            <a:miter/>
            <a:headEnd type="none" w="med" len="med"/>
            <a:tailEnd type="none" w="med" len="med"/>
          </a:ln>
        </p:spPr>
      </p:cxnSp>
      <p:sp>
        <p:nvSpPr>
          <p:cNvPr id="194" name="Shape 194"/>
          <p:cNvSpPr/>
          <p:nvPr/>
        </p:nvSpPr>
        <p:spPr>
          <a:xfrm>
            <a:off x="4744769" y="2550363"/>
            <a:ext cx="3211950" cy="336840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t" anchorCtr="0">
            <a:noAutofit/>
          </a:bodyPr>
          <a:lstStyle/>
          <a:p>
            <a:pPr marL="228600" indent="-196850">
              <a:lnSpc>
                <a:spcPct val="115000"/>
              </a:lnSpc>
              <a:buClr>
                <a:srgbClr val="616D72"/>
              </a:buClr>
              <a:buSzPct val="100000"/>
              <a:buFont typeface="Roboto Light"/>
              <a:buChar char="●"/>
            </a:pPr>
            <a:r>
              <a:rPr lang="fr-FR" sz="1300" dirty="0">
                <a:solidFill>
                  <a:srgbClr val="616D72"/>
                </a:solidFill>
                <a:latin typeface="Segoe UI" panose="020B0502040204020203" pitchFamily="34" charset="0"/>
                <a:ea typeface="Roboto Light"/>
                <a:cs typeface="Roboto Light"/>
                <a:sym typeface="Roboto Light"/>
              </a:rPr>
              <a:t>Architecture changes </a:t>
            </a:r>
            <a:r>
              <a:rPr lang="fr-FR" sz="1300" dirty="0" err="1">
                <a:solidFill>
                  <a:srgbClr val="616D72"/>
                </a:solidFill>
                <a:latin typeface="Segoe UI" panose="020B0502040204020203" pitchFamily="34" charset="0"/>
                <a:ea typeface="Roboto Light"/>
                <a:cs typeface="Roboto Light"/>
                <a:sym typeface="Roboto Light"/>
              </a:rPr>
              <a:t>were</a:t>
            </a:r>
            <a:r>
              <a:rPr lang="fr-FR" sz="1300" dirty="0">
                <a:solidFill>
                  <a:srgbClr val="616D72"/>
                </a:solidFill>
                <a:latin typeface="Segoe UI" panose="020B0502040204020203" pitchFamily="34" charset="0"/>
                <a:ea typeface="Roboto Light"/>
                <a:cs typeface="Roboto Light"/>
                <a:sym typeface="Roboto Light"/>
              </a:rPr>
              <a:t> </a:t>
            </a:r>
            <a:r>
              <a:rPr lang="fr-FR" sz="1300" dirty="0" err="1">
                <a:solidFill>
                  <a:srgbClr val="616D72"/>
                </a:solidFill>
                <a:latin typeface="Segoe UI" panose="020B0502040204020203" pitchFamily="34" charset="0"/>
                <a:ea typeface="Roboto Light"/>
                <a:cs typeface="Roboto Light"/>
                <a:sym typeface="Roboto Light"/>
              </a:rPr>
              <a:t>done</a:t>
            </a:r>
            <a:r>
              <a:rPr lang="fr-FR" sz="1300" dirty="0">
                <a:solidFill>
                  <a:srgbClr val="616D72"/>
                </a:solidFill>
                <a:latin typeface="Segoe UI" panose="020B0502040204020203" pitchFamily="34" charset="0"/>
                <a:ea typeface="Roboto Light"/>
                <a:cs typeface="Roboto Light"/>
                <a:sym typeface="Roboto Light"/>
              </a:rPr>
              <a:t> in accordance with client conventions. </a:t>
            </a:r>
            <a:r>
              <a:rPr lang="fr-FR" sz="1300" dirty="0" err="1">
                <a:solidFill>
                  <a:srgbClr val="616D72"/>
                </a:solidFill>
                <a:latin typeface="Segoe UI" panose="020B0502040204020203" pitchFamily="34" charset="0"/>
                <a:ea typeface="Roboto Light"/>
                <a:cs typeface="Roboto Light"/>
                <a:sym typeface="Roboto Light"/>
              </a:rPr>
              <a:t>Make</a:t>
            </a:r>
            <a:r>
              <a:rPr lang="fr-FR" sz="1300" dirty="0">
                <a:solidFill>
                  <a:srgbClr val="616D72"/>
                </a:solidFill>
                <a:latin typeface="Segoe UI" panose="020B0502040204020203" pitchFamily="34" charset="0"/>
                <a:ea typeface="Roboto Light"/>
                <a:cs typeface="Roboto Light"/>
                <a:sym typeface="Roboto Light"/>
              </a:rPr>
              <a:t> sure conventions of client </a:t>
            </a:r>
            <a:r>
              <a:rPr lang="fr-FR" sz="1300" dirty="0" err="1">
                <a:solidFill>
                  <a:srgbClr val="616D72"/>
                </a:solidFill>
                <a:latin typeface="Segoe UI" panose="020B0502040204020203" pitchFamily="34" charset="0"/>
                <a:ea typeface="Roboto Light"/>
                <a:cs typeface="Roboto Light"/>
                <a:sym typeface="Roboto Light"/>
              </a:rPr>
              <a:t>supersede</a:t>
            </a:r>
            <a:r>
              <a:rPr lang="fr-FR" sz="1300" dirty="0">
                <a:solidFill>
                  <a:srgbClr val="616D72"/>
                </a:solidFill>
                <a:latin typeface="Segoe UI" panose="020B0502040204020203" pitchFamily="34" charset="0"/>
                <a:ea typeface="Roboto Light"/>
                <a:cs typeface="Roboto Light"/>
                <a:sym typeface="Roboto Light"/>
              </a:rPr>
              <a:t> ours in all </a:t>
            </a:r>
            <a:r>
              <a:rPr lang="fr-FR" sz="1300" dirty="0" err="1">
                <a:solidFill>
                  <a:srgbClr val="616D72"/>
                </a:solidFill>
                <a:latin typeface="Segoe UI" panose="020B0502040204020203" pitchFamily="34" charset="0"/>
                <a:ea typeface="Roboto Light"/>
                <a:cs typeface="Roboto Light"/>
                <a:sym typeface="Roboto Light"/>
              </a:rPr>
              <a:t>projects</a:t>
            </a:r>
            <a:r>
              <a:rPr lang="fr-FR" sz="1300" dirty="0">
                <a:solidFill>
                  <a:srgbClr val="616D72"/>
                </a:solidFill>
                <a:latin typeface="Segoe UI" panose="020B0502040204020203" pitchFamily="34" charset="0"/>
                <a:ea typeface="Roboto Light"/>
                <a:cs typeface="Roboto Light"/>
                <a:sym typeface="Roboto Light"/>
              </a:rPr>
              <a:t>.</a:t>
            </a:r>
          </a:p>
          <a:p>
            <a:pPr marL="228600" indent="-196850">
              <a:lnSpc>
                <a:spcPct val="115000"/>
              </a:lnSpc>
              <a:buClr>
                <a:srgbClr val="616D72"/>
              </a:buClr>
              <a:buSzPct val="100000"/>
              <a:buFont typeface="Roboto Light"/>
              <a:buChar char="●"/>
            </a:pPr>
            <a:endParaRPr lang="fr-FR" sz="1300" dirty="0">
              <a:solidFill>
                <a:srgbClr val="616D72"/>
              </a:solidFill>
              <a:latin typeface="Segoe UI" panose="020B0502040204020203" pitchFamily="34" charset="0"/>
              <a:ea typeface="Roboto Light"/>
              <a:cs typeface="Roboto Light"/>
              <a:sym typeface="Roboto Light"/>
            </a:endParaRPr>
          </a:p>
          <a:p>
            <a:pPr marL="228600" indent="-196850">
              <a:lnSpc>
                <a:spcPct val="115000"/>
              </a:lnSpc>
              <a:buClr>
                <a:srgbClr val="616D72"/>
              </a:buClr>
              <a:buSzPct val="100000"/>
              <a:buFont typeface="Roboto Light"/>
              <a:buChar char="●"/>
            </a:pPr>
            <a:r>
              <a:rPr lang="fr-FR" sz="1300" dirty="0">
                <a:solidFill>
                  <a:srgbClr val="616D72"/>
                </a:solidFill>
                <a:latin typeface="Segoe UI" panose="020B0502040204020203" pitchFamily="34" charset="0"/>
                <a:ea typeface="Roboto Light"/>
                <a:cs typeface="Roboto Light"/>
                <a:sym typeface="Roboto Light"/>
              </a:rPr>
              <a:t>Data model was </a:t>
            </a:r>
            <a:r>
              <a:rPr lang="fr-FR" sz="1300" dirty="0" err="1">
                <a:solidFill>
                  <a:srgbClr val="616D72"/>
                </a:solidFill>
                <a:latin typeface="Segoe UI" panose="020B0502040204020203" pitchFamily="34" charset="0"/>
                <a:ea typeface="Roboto Light"/>
                <a:cs typeface="Roboto Light"/>
                <a:sym typeface="Roboto Light"/>
              </a:rPr>
              <a:t>tested</a:t>
            </a:r>
            <a:r>
              <a:rPr lang="fr-FR" sz="1300" dirty="0">
                <a:solidFill>
                  <a:srgbClr val="616D72"/>
                </a:solidFill>
                <a:latin typeface="Segoe UI" panose="020B0502040204020203" pitchFamily="34" charset="0"/>
                <a:ea typeface="Roboto Light"/>
                <a:cs typeface="Roboto Light"/>
                <a:sym typeface="Roboto Light"/>
              </a:rPr>
              <a:t> by client multiple times </a:t>
            </a:r>
            <a:r>
              <a:rPr lang="fr-FR" sz="1300" dirty="0" err="1">
                <a:solidFill>
                  <a:srgbClr val="616D72"/>
                </a:solidFill>
                <a:latin typeface="Segoe UI" panose="020B0502040204020203" pitchFamily="34" charset="0"/>
                <a:ea typeface="Roboto Light"/>
                <a:cs typeface="Roboto Light"/>
                <a:sym typeface="Roboto Light"/>
              </a:rPr>
              <a:t>before</a:t>
            </a:r>
            <a:r>
              <a:rPr lang="fr-FR" sz="1300" dirty="0">
                <a:solidFill>
                  <a:srgbClr val="616D72"/>
                </a:solidFill>
                <a:latin typeface="Segoe UI" panose="020B0502040204020203" pitchFamily="34" charset="0"/>
                <a:ea typeface="Roboto Light"/>
                <a:cs typeface="Roboto Light"/>
                <a:sym typeface="Roboto Light"/>
              </a:rPr>
              <a:t> automation and </a:t>
            </a:r>
            <a:r>
              <a:rPr lang="fr-FR" sz="1300" dirty="0" err="1">
                <a:solidFill>
                  <a:srgbClr val="616D72"/>
                </a:solidFill>
                <a:latin typeface="Segoe UI" panose="020B0502040204020203" pitchFamily="34" charset="0"/>
                <a:ea typeface="Roboto Light"/>
                <a:cs typeface="Roboto Light"/>
                <a:sym typeface="Roboto Light"/>
              </a:rPr>
              <a:t>signed</a:t>
            </a:r>
            <a:r>
              <a:rPr lang="fr-FR" sz="1300" dirty="0">
                <a:solidFill>
                  <a:srgbClr val="616D72"/>
                </a:solidFill>
                <a:latin typeface="Segoe UI" panose="020B0502040204020203" pitchFamily="34" charset="0"/>
                <a:ea typeface="Roboto Light"/>
                <a:cs typeface="Roboto Light"/>
                <a:sym typeface="Roboto Light"/>
              </a:rPr>
              <a:t> off on. The </a:t>
            </a:r>
            <a:r>
              <a:rPr lang="fr-FR" sz="1300" dirty="0" err="1">
                <a:solidFill>
                  <a:srgbClr val="616D72"/>
                </a:solidFill>
                <a:latin typeface="Segoe UI" panose="020B0502040204020203" pitchFamily="34" charset="0"/>
                <a:ea typeface="Roboto Light"/>
                <a:cs typeface="Roboto Light"/>
                <a:sym typeface="Roboto Light"/>
              </a:rPr>
              <a:t>sign</a:t>
            </a:r>
            <a:r>
              <a:rPr lang="fr-FR" sz="1300" dirty="0">
                <a:solidFill>
                  <a:srgbClr val="616D72"/>
                </a:solidFill>
                <a:latin typeface="Segoe UI" panose="020B0502040204020203" pitchFamily="34" charset="0"/>
                <a:ea typeface="Roboto Light"/>
                <a:cs typeface="Roboto Light"/>
                <a:sym typeface="Roboto Light"/>
              </a:rPr>
              <a:t> off process </a:t>
            </a:r>
            <a:r>
              <a:rPr lang="fr-FR" sz="1300" dirty="0" err="1">
                <a:solidFill>
                  <a:srgbClr val="616D72"/>
                </a:solidFill>
                <a:latin typeface="Segoe UI" panose="020B0502040204020203" pitchFamily="34" charset="0"/>
                <a:ea typeface="Roboto Light"/>
                <a:cs typeface="Roboto Light"/>
                <a:sym typeface="Roboto Light"/>
              </a:rPr>
              <a:t>should</a:t>
            </a:r>
            <a:r>
              <a:rPr lang="fr-FR" sz="1300" dirty="0">
                <a:solidFill>
                  <a:srgbClr val="616D72"/>
                </a:solidFill>
                <a:latin typeface="Segoe UI" panose="020B0502040204020203" pitchFamily="34" charset="0"/>
                <a:ea typeface="Roboto Light"/>
                <a:cs typeface="Roboto Light"/>
                <a:sym typeface="Roboto Light"/>
              </a:rPr>
              <a:t> </a:t>
            </a:r>
            <a:r>
              <a:rPr lang="fr-FR" sz="1300" dirty="0" err="1">
                <a:solidFill>
                  <a:srgbClr val="616D72"/>
                </a:solidFill>
                <a:latin typeface="Segoe UI" panose="020B0502040204020203" pitchFamily="34" charset="0"/>
                <a:ea typeface="Roboto Light"/>
                <a:cs typeface="Roboto Light"/>
                <a:sym typeface="Roboto Light"/>
              </a:rPr>
              <a:t>become</a:t>
            </a:r>
            <a:r>
              <a:rPr lang="fr-FR" sz="1300" dirty="0">
                <a:solidFill>
                  <a:srgbClr val="616D72"/>
                </a:solidFill>
                <a:latin typeface="Segoe UI" panose="020B0502040204020203" pitchFamily="34" charset="0"/>
                <a:ea typeface="Roboto Light"/>
                <a:cs typeface="Roboto Light"/>
                <a:sym typeface="Roboto Light"/>
              </a:rPr>
              <a:t> standard.</a:t>
            </a:r>
          </a:p>
          <a:p>
            <a:pPr marL="31750">
              <a:lnSpc>
                <a:spcPct val="115000"/>
              </a:lnSpc>
              <a:buClr>
                <a:srgbClr val="616D72"/>
              </a:buClr>
              <a:buSzPct val="100000"/>
            </a:pPr>
            <a:endParaRPr lang="fr-FR" sz="1300" dirty="0">
              <a:solidFill>
                <a:srgbClr val="616D72"/>
              </a:solidFill>
              <a:latin typeface="Segoe UI" panose="020B0502040204020203" pitchFamily="34" charset="0"/>
              <a:ea typeface="Roboto Light"/>
              <a:cs typeface="Roboto Light"/>
              <a:sym typeface="Roboto Light"/>
            </a:endParaRPr>
          </a:p>
        </p:txBody>
      </p:sp>
      <p:cxnSp>
        <p:nvCxnSpPr>
          <p:cNvPr id="195" name="Shape 195"/>
          <p:cNvCxnSpPr/>
          <p:nvPr/>
        </p:nvCxnSpPr>
        <p:spPr>
          <a:xfrm>
            <a:off x="8500968" y="1965650"/>
            <a:ext cx="0" cy="4105350"/>
          </a:xfrm>
          <a:prstGeom prst="straightConnector1">
            <a:avLst/>
          </a:prstGeom>
          <a:noFill/>
          <a:ln w="25400" cap="flat" cmpd="sng">
            <a:solidFill>
              <a:srgbClr val="E1E3E4"/>
            </a:solidFill>
            <a:prstDash val="solid"/>
            <a:miter/>
            <a:headEnd type="none" w="med" len="med"/>
            <a:tailEnd type="none" w="med" len="med"/>
          </a:ln>
        </p:spPr>
      </p:cxnSp>
      <p:sp>
        <p:nvSpPr>
          <p:cNvPr id="196" name="Shape 196"/>
          <p:cNvSpPr/>
          <p:nvPr/>
        </p:nvSpPr>
        <p:spPr>
          <a:xfrm>
            <a:off x="9021516" y="2550363"/>
            <a:ext cx="2758382" cy="336840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t" anchorCtr="0">
            <a:noAutofit/>
          </a:bodyPr>
          <a:lstStyle/>
          <a:p>
            <a:pPr marL="228600" indent="-196850">
              <a:lnSpc>
                <a:spcPct val="115000"/>
              </a:lnSpc>
              <a:buClr>
                <a:srgbClr val="616D72"/>
              </a:buClr>
              <a:buSzPct val="100000"/>
              <a:buFont typeface="Roboto Light"/>
              <a:buChar char="●"/>
            </a:pPr>
            <a:r>
              <a:rPr lang="fr-FR" sz="1300" dirty="0">
                <a:solidFill>
                  <a:srgbClr val="616D72"/>
                </a:solidFill>
                <a:latin typeface="Segoe UI" panose="020B0502040204020203" pitchFamily="34" charset="0"/>
                <a:ea typeface="Roboto Light"/>
                <a:cs typeface="Roboto Light"/>
                <a:sym typeface="Roboto Light"/>
              </a:rPr>
              <a:t>Code structures </a:t>
            </a:r>
            <a:r>
              <a:rPr lang="fr-FR" sz="1300" dirty="0" err="1">
                <a:solidFill>
                  <a:srgbClr val="616D72"/>
                </a:solidFill>
                <a:latin typeface="Segoe UI" panose="020B0502040204020203" pitchFamily="34" charset="0"/>
                <a:ea typeface="Roboto Light"/>
                <a:cs typeface="Roboto Light"/>
                <a:sym typeface="Roboto Light"/>
              </a:rPr>
              <a:t>followed</a:t>
            </a:r>
            <a:r>
              <a:rPr lang="fr-FR" sz="1300" dirty="0">
                <a:solidFill>
                  <a:srgbClr val="616D72"/>
                </a:solidFill>
                <a:latin typeface="Segoe UI" panose="020B0502040204020203" pitchFamily="34" charset="0"/>
                <a:ea typeface="Roboto Light"/>
                <a:cs typeface="Roboto Light"/>
                <a:sym typeface="Roboto Light"/>
              </a:rPr>
              <a:t> </a:t>
            </a:r>
            <a:r>
              <a:rPr lang="fr-FR" sz="1300" dirty="0" err="1">
                <a:solidFill>
                  <a:srgbClr val="616D72"/>
                </a:solidFill>
                <a:latin typeface="Segoe UI" panose="020B0502040204020203" pitchFamily="34" charset="0"/>
                <a:ea typeface="Roboto Light"/>
                <a:cs typeface="Roboto Light"/>
                <a:sym typeface="Roboto Light"/>
              </a:rPr>
              <a:t>allowed</a:t>
            </a:r>
            <a:r>
              <a:rPr lang="fr-FR" sz="1300" dirty="0">
                <a:solidFill>
                  <a:srgbClr val="616D72"/>
                </a:solidFill>
                <a:latin typeface="Segoe UI" panose="020B0502040204020203" pitchFamily="34" charset="0"/>
                <a:ea typeface="Roboto Light"/>
                <a:cs typeface="Roboto Light"/>
                <a:sym typeface="Roboto Light"/>
              </a:rPr>
              <a:t> for </a:t>
            </a:r>
            <a:r>
              <a:rPr lang="fr-FR" sz="1300" dirty="0" err="1">
                <a:solidFill>
                  <a:srgbClr val="616D72"/>
                </a:solidFill>
                <a:latin typeface="Segoe UI" panose="020B0502040204020203" pitchFamily="34" charset="0"/>
                <a:ea typeface="Roboto Light"/>
                <a:cs typeface="Roboto Light"/>
                <a:sym typeface="Roboto Light"/>
              </a:rPr>
              <a:t>easy</a:t>
            </a:r>
            <a:r>
              <a:rPr lang="fr-FR" sz="1300" dirty="0">
                <a:solidFill>
                  <a:srgbClr val="616D72"/>
                </a:solidFill>
                <a:latin typeface="Segoe UI" panose="020B0502040204020203" pitchFamily="34" charset="0"/>
                <a:ea typeface="Roboto Light"/>
                <a:cs typeface="Roboto Light"/>
                <a:sym typeface="Roboto Light"/>
              </a:rPr>
              <a:t> extension of </a:t>
            </a:r>
            <a:r>
              <a:rPr lang="fr-FR" sz="1300" dirty="0" err="1">
                <a:solidFill>
                  <a:srgbClr val="616D72"/>
                </a:solidFill>
                <a:latin typeface="Segoe UI" panose="020B0502040204020203" pitchFamily="34" charset="0"/>
                <a:ea typeface="Roboto Light"/>
                <a:cs typeface="Roboto Light"/>
                <a:sym typeface="Roboto Light"/>
              </a:rPr>
              <a:t>functionnality</a:t>
            </a:r>
            <a:r>
              <a:rPr lang="fr-FR" sz="1300" dirty="0">
                <a:solidFill>
                  <a:srgbClr val="616D72"/>
                </a:solidFill>
                <a:latin typeface="Segoe UI" panose="020B0502040204020203" pitchFamily="34" charset="0"/>
                <a:ea typeface="Roboto Light"/>
                <a:cs typeface="Roboto Light"/>
                <a:sym typeface="Roboto Light"/>
              </a:rPr>
              <a:t> </a:t>
            </a:r>
            <a:r>
              <a:rPr lang="fr-FR" sz="1300" dirty="0" err="1">
                <a:solidFill>
                  <a:srgbClr val="616D72"/>
                </a:solidFill>
                <a:latin typeface="Segoe UI" panose="020B0502040204020203" pitchFamily="34" charset="0"/>
                <a:ea typeface="Roboto Light"/>
                <a:cs typeface="Roboto Light"/>
                <a:sym typeface="Roboto Light"/>
              </a:rPr>
              <a:t>upon</a:t>
            </a:r>
            <a:r>
              <a:rPr lang="fr-FR" sz="1300" dirty="0">
                <a:solidFill>
                  <a:srgbClr val="616D72"/>
                </a:solidFill>
                <a:latin typeface="Segoe UI" panose="020B0502040204020203" pitchFamily="34" charset="0"/>
                <a:ea typeface="Roboto Light"/>
                <a:cs typeface="Roboto Light"/>
                <a:sym typeface="Roboto Light"/>
              </a:rPr>
              <a:t> client </a:t>
            </a:r>
            <a:r>
              <a:rPr lang="fr-FR" sz="1300" dirty="0" err="1">
                <a:solidFill>
                  <a:srgbClr val="616D72"/>
                </a:solidFill>
                <a:latin typeface="Segoe UI" panose="020B0502040204020203" pitchFamily="34" charset="0"/>
                <a:ea typeface="Roboto Light"/>
                <a:cs typeface="Roboto Light"/>
                <a:sym typeface="Roboto Light"/>
              </a:rPr>
              <a:t>requests</a:t>
            </a:r>
            <a:r>
              <a:rPr lang="fr-FR" sz="1300" dirty="0">
                <a:solidFill>
                  <a:srgbClr val="616D72"/>
                </a:solidFill>
                <a:latin typeface="Segoe UI" panose="020B0502040204020203" pitchFamily="34" charset="0"/>
                <a:ea typeface="Roboto Light"/>
                <a:cs typeface="Roboto Light"/>
                <a:sym typeface="Roboto Light"/>
              </a:rPr>
              <a:t>. </a:t>
            </a:r>
            <a:r>
              <a:rPr lang="fr-FR" sz="1300" dirty="0" err="1">
                <a:solidFill>
                  <a:srgbClr val="616D72"/>
                </a:solidFill>
                <a:latin typeface="Segoe UI" panose="020B0502040204020203" pitchFamily="34" charset="0"/>
                <a:ea typeface="Roboto Light"/>
                <a:cs typeface="Roboto Light"/>
                <a:sym typeface="Roboto Light"/>
              </a:rPr>
              <a:t>Reminder</a:t>
            </a:r>
            <a:r>
              <a:rPr lang="fr-FR" sz="1300" dirty="0">
                <a:solidFill>
                  <a:srgbClr val="616D72"/>
                </a:solidFill>
                <a:latin typeface="Segoe UI" panose="020B0502040204020203" pitchFamily="34" charset="0"/>
                <a:ea typeface="Roboto Light"/>
                <a:cs typeface="Roboto Light"/>
                <a:sym typeface="Roboto Light"/>
              </a:rPr>
              <a:t> to all team leaders to train </a:t>
            </a:r>
            <a:r>
              <a:rPr lang="fr-FR" sz="1300" dirty="0" err="1">
                <a:solidFill>
                  <a:srgbClr val="616D72"/>
                </a:solidFill>
                <a:latin typeface="Segoe UI" panose="020B0502040204020203" pitchFamily="34" charset="0"/>
                <a:ea typeface="Roboto Light"/>
                <a:cs typeface="Roboto Light"/>
                <a:sym typeface="Roboto Light"/>
              </a:rPr>
              <a:t>developers</a:t>
            </a:r>
            <a:r>
              <a:rPr lang="fr-FR" sz="1300" dirty="0">
                <a:solidFill>
                  <a:srgbClr val="616D72"/>
                </a:solidFill>
                <a:latin typeface="Segoe UI" panose="020B0502040204020203" pitchFamily="34" charset="0"/>
                <a:ea typeface="Roboto Light"/>
                <a:cs typeface="Roboto Light"/>
                <a:sym typeface="Roboto Light"/>
              </a:rPr>
              <a:t> in </a:t>
            </a:r>
            <a:r>
              <a:rPr lang="fr-FR" sz="1300" dirty="0" err="1">
                <a:solidFill>
                  <a:srgbClr val="616D72"/>
                </a:solidFill>
                <a:latin typeface="Segoe UI" panose="020B0502040204020203" pitchFamily="34" charset="0"/>
                <a:ea typeface="Roboto Light"/>
                <a:cs typeface="Roboto Light"/>
                <a:sym typeface="Roboto Light"/>
              </a:rPr>
              <a:t>these</a:t>
            </a:r>
            <a:r>
              <a:rPr lang="fr-FR" sz="1300" dirty="0">
                <a:solidFill>
                  <a:srgbClr val="616D72"/>
                </a:solidFill>
                <a:latin typeface="Segoe UI" panose="020B0502040204020203" pitchFamily="34" charset="0"/>
                <a:ea typeface="Roboto Light"/>
                <a:cs typeface="Roboto Light"/>
                <a:sym typeface="Roboto Light"/>
              </a:rPr>
              <a:t> </a:t>
            </a:r>
            <a:r>
              <a:rPr lang="fr-FR" sz="1300" dirty="0" err="1">
                <a:solidFill>
                  <a:srgbClr val="616D72"/>
                </a:solidFill>
                <a:latin typeface="Segoe UI" panose="020B0502040204020203" pitchFamily="34" charset="0"/>
                <a:ea typeface="Roboto Light"/>
                <a:cs typeface="Roboto Light"/>
                <a:sym typeface="Roboto Light"/>
              </a:rPr>
              <a:t>enterprise</a:t>
            </a:r>
            <a:r>
              <a:rPr lang="fr-FR" sz="1300" dirty="0">
                <a:solidFill>
                  <a:srgbClr val="616D72"/>
                </a:solidFill>
                <a:latin typeface="Segoe UI" panose="020B0502040204020203" pitchFamily="34" charset="0"/>
                <a:ea typeface="Roboto Light"/>
                <a:cs typeface="Roboto Light"/>
                <a:sym typeface="Roboto Light"/>
              </a:rPr>
              <a:t> patterns.</a:t>
            </a:r>
          </a:p>
          <a:p>
            <a:pPr marL="31750">
              <a:lnSpc>
                <a:spcPct val="115000"/>
              </a:lnSpc>
              <a:buClr>
                <a:srgbClr val="616D72"/>
              </a:buClr>
              <a:buSzPct val="100000"/>
            </a:pPr>
            <a:endParaRPr lang="fr-FR" sz="1300" dirty="0">
              <a:solidFill>
                <a:srgbClr val="616D72"/>
              </a:solidFill>
              <a:latin typeface="Segoe UI" panose="020B0502040204020203" pitchFamily="34" charset="0"/>
              <a:ea typeface="Roboto Light"/>
              <a:cs typeface="Roboto Light"/>
              <a:sym typeface="Roboto Light"/>
            </a:endParaRPr>
          </a:p>
        </p:txBody>
      </p:sp>
      <p:sp>
        <p:nvSpPr>
          <p:cNvPr id="197" name="Shape 197"/>
          <p:cNvSpPr txBox="1">
            <a:spLocks noGrp="1"/>
          </p:cNvSpPr>
          <p:nvPr>
            <p:ph type="title"/>
          </p:nvPr>
        </p:nvSpPr>
        <p:spPr>
          <a:xfrm>
            <a:off x="2900238" y="835300"/>
            <a:ext cx="6391500" cy="990300"/>
          </a:xfrm>
          <a:prstGeom prst="rect">
            <a:avLst/>
          </a:prstGeom>
          <a:noFill/>
          <a:ln>
            <a:noFill/>
          </a:ln>
        </p:spPr>
        <p:txBody>
          <a:bodyPr vert="horz" lIns="45713" tIns="45713" rIns="45713" bIns="45713" rtlCol="0" anchor="b" anchorCtr="0">
            <a:noAutofit/>
          </a:bodyPr>
          <a:lstStyle/>
          <a:p>
            <a:pPr>
              <a:buClr>
                <a:srgbClr val="A4947E"/>
              </a:buClr>
              <a:buSzPct val="25000"/>
            </a:pPr>
            <a:r>
              <a:rPr lang="en-US" sz="3050" dirty="0">
                <a:solidFill>
                  <a:srgbClr val="2D3C42"/>
                </a:solidFill>
              </a:rPr>
              <a:t>Successes</a:t>
            </a:r>
          </a:p>
          <a:p>
            <a:pPr algn="l">
              <a:buClr>
                <a:srgbClr val="A4947E"/>
              </a:buClr>
              <a:buSzPct val="25000"/>
            </a:pPr>
            <a:endParaRPr sz="3050" dirty="0">
              <a:solidFill>
                <a:srgbClr val="2D3C42"/>
              </a:solidFill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Shape 188"/>
          <p:cNvSpPr txBox="1">
            <a:spLocks noGrp="1"/>
          </p:cNvSpPr>
          <p:nvPr>
            <p:ph type="sldNum" idx="12"/>
          </p:nvPr>
        </p:nvSpPr>
        <p:spPr>
          <a:xfrm>
            <a:off x="8396506" y="6232750"/>
            <a:ext cx="3490050" cy="525000"/>
          </a:xfrm>
          <a:prstGeom prst="rect">
            <a:avLst/>
          </a:prstGeom>
        </p:spPr>
        <p:txBody>
          <a:bodyPr vert="horz" lIns="111738" tIns="111738" rIns="111738" bIns="111738" rtlCol="0" anchor="ctr" anchorCtr="0">
            <a:noAutofit/>
          </a:bodyPr>
          <a:lstStyle/>
          <a:p>
            <a:fld id="{00000000-1234-1234-1234-123412341234}" type="slidenum">
              <a:rPr lang="en-US"/>
              <a:pPr/>
              <a:t>9</a:t>
            </a:fld>
            <a:endParaRPr lang="en-US"/>
          </a:p>
        </p:txBody>
      </p:sp>
      <p:sp>
        <p:nvSpPr>
          <p:cNvPr id="189" name="Shape 189"/>
          <p:cNvSpPr/>
          <p:nvPr/>
        </p:nvSpPr>
        <p:spPr>
          <a:xfrm>
            <a:off x="518584" y="1855941"/>
            <a:ext cx="2681815" cy="450150"/>
          </a:xfrm>
          <a:prstGeom prst="rect">
            <a:avLst/>
          </a:prstGeom>
          <a:noFill/>
          <a:ln>
            <a:noFill/>
          </a:ln>
        </p:spPr>
        <p:txBody>
          <a:bodyPr lIns="45713" tIns="45713" rIns="45713" bIns="45713" anchor="t" anchorCtr="0">
            <a:noAutofit/>
          </a:bodyPr>
          <a:lstStyle/>
          <a:p>
            <a:pPr>
              <a:lnSpc>
                <a:spcPct val="80000"/>
              </a:lnSpc>
              <a:buClr>
                <a:srgbClr val="535353"/>
              </a:buClr>
              <a:buSzPct val="25000"/>
            </a:pPr>
            <a:r>
              <a:rPr lang="en-US" b="1" dirty="0">
                <a:solidFill>
                  <a:srgbClr val="99AAB5"/>
                </a:solidFill>
                <a:latin typeface="Corbel" panose="020B0503020204020204" pitchFamily="34" charset="0"/>
                <a:ea typeface="Roboto"/>
                <a:cs typeface="Roboto"/>
                <a:sym typeface="Roboto"/>
              </a:rPr>
              <a:t>Project Management</a:t>
            </a:r>
          </a:p>
        </p:txBody>
      </p:sp>
      <p:sp>
        <p:nvSpPr>
          <p:cNvPr id="190" name="Shape 190"/>
          <p:cNvSpPr/>
          <p:nvPr/>
        </p:nvSpPr>
        <p:spPr>
          <a:xfrm>
            <a:off x="4744769" y="1855941"/>
            <a:ext cx="2066400" cy="450150"/>
          </a:xfrm>
          <a:prstGeom prst="rect">
            <a:avLst/>
          </a:prstGeom>
          <a:noFill/>
          <a:ln>
            <a:noFill/>
          </a:ln>
        </p:spPr>
        <p:txBody>
          <a:bodyPr lIns="45713" tIns="45713" rIns="45713" bIns="45713" anchor="t" anchorCtr="0">
            <a:noAutofit/>
          </a:bodyPr>
          <a:lstStyle/>
          <a:p>
            <a:pPr>
              <a:lnSpc>
                <a:spcPct val="80000"/>
              </a:lnSpc>
              <a:buClr>
                <a:srgbClr val="535353"/>
              </a:buClr>
              <a:buSzPct val="25000"/>
            </a:pPr>
            <a:r>
              <a:rPr lang="en-US" b="1" dirty="0">
                <a:solidFill>
                  <a:srgbClr val="99AAB5"/>
                </a:solidFill>
                <a:latin typeface="Corbel" panose="020B0503020204020204" pitchFamily="34" charset="0"/>
                <a:ea typeface="Roboto"/>
                <a:cs typeface="Roboto"/>
                <a:sym typeface="Roboto"/>
              </a:rPr>
              <a:t>Architecture</a:t>
            </a:r>
          </a:p>
        </p:txBody>
      </p:sp>
      <p:sp>
        <p:nvSpPr>
          <p:cNvPr id="191" name="Shape 191"/>
          <p:cNvSpPr/>
          <p:nvPr/>
        </p:nvSpPr>
        <p:spPr>
          <a:xfrm>
            <a:off x="8983417" y="1855938"/>
            <a:ext cx="1990155" cy="450150"/>
          </a:xfrm>
          <a:prstGeom prst="rect">
            <a:avLst/>
          </a:prstGeom>
          <a:noFill/>
          <a:ln>
            <a:noFill/>
          </a:ln>
        </p:spPr>
        <p:txBody>
          <a:bodyPr lIns="45713" tIns="45713" rIns="45713" bIns="45713" anchor="t" anchorCtr="0">
            <a:noAutofit/>
          </a:bodyPr>
          <a:lstStyle/>
          <a:p>
            <a:pPr>
              <a:lnSpc>
                <a:spcPct val="80000"/>
              </a:lnSpc>
              <a:buClr>
                <a:srgbClr val="535353"/>
              </a:buClr>
              <a:buSzPct val="25000"/>
            </a:pPr>
            <a:r>
              <a:rPr lang="fr-FR" sz="1950" b="1" dirty="0">
                <a:solidFill>
                  <a:srgbClr val="99AAB5"/>
                </a:solidFill>
                <a:latin typeface="Corbel" panose="020B0503020204020204" pitchFamily="34" charset="0"/>
                <a:ea typeface="Roboto"/>
                <a:cs typeface="Roboto"/>
                <a:sym typeface="Roboto"/>
              </a:rPr>
              <a:t>D</a:t>
            </a:r>
            <a:r>
              <a:rPr lang="en-US" b="1" dirty="0" err="1">
                <a:solidFill>
                  <a:srgbClr val="99AAB5"/>
                </a:solidFill>
                <a:latin typeface="Corbel" panose="020B0503020204020204" pitchFamily="34" charset="0"/>
                <a:ea typeface="Roboto"/>
                <a:cs typeface="Roboto"/>
                <a:sym typeface="Roboto"/>
              </a:rPr>
              <a:t>evelopment</a:t>
            </a:r>
            <a:endParaRPr lang="en-US" sz="1950" b="1" dirty="0">
              <a:solidFill>
                <a:srgbClr val="99AAB5"/>
              </a:solidFill>
              <a:latin typeface="Corbel" panose="020B0503020204020204" pitchFamily="34" charset="0"/>
              <a:ea typeface="Roboto"/>
              <a:cs typeface="Roboto"/>
              <a:sym typeface="Roboto"/>
            </a:endParaRPr>
          </a:p>
        </p:txBody>
      </p:sp>
      <p:sp>
        <p:nvSpPr>
          <p:cNvPr id="192" name="Shape 192"/>
          <p:cNvSpPr/>
          <p:nvPr/>
        </p:nvSpPr>
        <p:spPr>
          <a:xfrm>
            <a:off x="565598" y="2550362"/>
            <a:ext cx="3078000" cy="3925083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t" anchorCtr="0">
            <a:noAutofit/>
          </a:bodyPr>
          <a:lstStyle/>
          <a:p>
            <a:pPr marL="228600" indent="-196850">
              <a:lnSpc>
                <a:spcPct val="115000"/>
              </a:lnSpc>
              <a:buClr>
                <a:srgbClr val="616D72"/>
              </a:buClr>
              <a:buSzPct val="100000"/>
              <a:buFont typeface="Roboto Light"/>
              <a:buChar char="●"/>
            </a:pPr>
            <a:r>
              <a:rPr lang="fr-FR" sz="1300" dirty="0">
                <a:solidFill>
                  <a:srgbClr val="616D72"/>
                </a:solidFill>
                <a:latin typeface="Segoe UI" panose="020B0502040204020203" pitchFamily="34" charset="0"/>
                <a:ea typeface="Roboto Light"/>
                <a:cs typeface="Roboto Light"/>
                <a:sym typeface="Roboto Light"/>
              </a:rPr>
              <a:t>When </a:t>
            </a:r>
            <a:r>
              <a:rPr lang="fr-FR" sz="1300" dirty="0" err="1">
                <a:solidFill>
                  <a:srgbClr val="616D72"/>
                </a:solidFill>
                <a:latin typeface="Segoe UI" panose="020B0502040204020203" pitchFamily="34" charset="0"/>
                <a:ea typeface="Roboto Light"/>
                <a:cs typeface="Roboto Light"/>
                <a:sym typeface="Roboto Light"/>
              </a:rPr>
              <a:t>dealing</a:t>
            </a:r>
            <a:r>
              <a:rPr lang="fr-FR" sz="1300" dirty="0">
                <a:solidFill>
                  <a:srgbClr val="616D72"/>
                </a:solidFill>
                <a:latin typeface="Segoe UI" panose="020B0502040204020203" pitchFamily="34" charset="0"/>
                <a:ea typeface="Roboto Light"/>
                <a:cs typeface="Roboto Light"/>
                <a:sym typeface="Roboto Light"/>
              </a:rPr>
              <a:t> with an </a:t>
            </a:r>
            <a:r>
              <a:rPr lang="fr-FR" sz="1300" dirty="0" err="1">
                <a:solidFill>
                  <a:srgbClr val="616D72"/>
                </a:solidFill>
                <a:latin typeface="Segoe UI" panose="020B0502040204020203" pitchFamily="34" charset="0"/>
                <a:ea typeface="Roboto Light"/>
                <a:cs typeface="Roboto Light"/>
                <a:sym typeface="Roboto Light"/>
              </a:rPr>
              <a:t>external</a:t>
            </a:r>
            <a:r>
              <a:rPr lang="fr-FR" sz="1300" dirty="0">
                <a:solidFill>
                  <a:srgbClr val="616D72"/>
                </a:solidFill>
                <a:latin typeface="Segoe UI" panose="020B0502040204020203" pitchFamily="34" charset="0"/>
                <a:ea typeface="Roboto Light"/>
                <a:cs typeface="Roboto Light"/>
                <a:sym typeface="Roboto Light"/>
              </a:rPr>
              <a:t> backend, the PM </a:t>
            </a:r>
            <a:r>
              <a:rPr lang="fr-FR" sz="1300" dirty="0" err="1">
                <a:solidFill>
                  <a:srgbClr val="616D72"/>
                </a:solidFill>
                <a:latin typeface="Segoe UI" panose="020B0502040204020203" pitchFamily="34" charset="0"/>
                <a:ea typeface="Roboto Light"/>
                <a:cs typeface="Roboto Light"/>
                <a:sym typeface="Roboto Light"/>
              </a:rPr>
              <a:t>should</a:t>
            </a:r>
            <a:r>
              <a:rPr lang="fr-FR" sz="1300" dirty="0">
                <a:solidFill>
                  <a:srgbClr val="616D72"/>
                </a:solidFill>
                <a:latin typeface="Segoe UI" panose="020B0502040204020203" pitchFamily="34" charset="0"/>
                <a:ea typeface="Roboto Light"/>
                <a:cs typeface="Roboto Light"/>
                <a:sym typeface="Roboto Light"/>
              </a:rPr>
              <a:t> </a:t>
            </a:r>
            <a:r>
              <a:rPr lang="fr-FR" sz="1300" dirty="0" err="1">
                <a:solidFill>
                  <a:srgbClr val="616D72"/>
                </a:solidFill>
                <a:latin typeface="Segoe UI" panose="020B0502040204020203" pitchFamily="34" charset="0"/>
                <a:ea typeface="Roboto Light"/>
                <a:cs typeface="Roboto Light"/>
                <a:sym typeface="Roboto Light"/>
              </a:rPr>
              <a:t>always</a:t>
            </a:r>
            <a:r>
              <a:rPr lang="fr-FR" sz="1300" dirty="0">
                <a:solidFill>
                  <a:srgbClr val="616D72"/>
                </a:solidFill>
                <a:latin typeface="Segoe UI" panose="020B0502040204020203" pitchFamily="34" charset="0"/>
                <a:ea typeface="Roboto Light"/>
                <a:cs typeface="Roboto Light"/>
                <a:sym typeface="Roboto Light"/>
              </a:rPr>
              <a:t> put pressure to </a:t>
            </a:r>
            <a:r>
              <a:rPr lang="fr-FR" sz="1300" dirty="0" err="1">
                <a:solidFill>
                  <a:srgbClr val="616D72"/>
                </a:solidFill>
                <a:latin typeface="Segoe UI" panose="020B0502040204020203" pitchFamily="34" charset="0"/>
                <a:ea typeface="Roboto Light"/>
                <a:cs typeface="Roboto Light"/>
                <a:sym typeface="Roboto Light"/>
              </a:rPr>
              <a:t>obtain</a:t>
            </a:r>
            <a:r>
              <a:rPr lang="fr-FR" sz="1300" dirty="0">
                <a:solidFill>
                  <a:srgbClr val="616D72"/>
                </a:solidFill>
                <a:latin typeface="Segoe UI" panose="020B0502040204020203" pitchFamily="34" charset="0"/>
                <a:ea typeface="Roboto Light"/>
                <a:cs typeface="Roboto Light"/>
                <a:sym typeface="Roboto Light"/>
              </a:rPr>
              <a:t> a </a:t>
            </a:r>
            <a:r>
              <a:rPr lang="fr-FR" sz="1300" dirty="0" err="1">
                <a:solidFill>
                  <a:srgbClr val="616D72"/>
                </a:solidFill>
                <a:latin typeface="Segoe UI" panose="020B0502040204020203" pitchFamily="34" charset="0"/>
                <a:ea typeface="Roboto Light"/>
                <a:cs typeface="Roboto Light"/>
                <a:sym typeface="Roboto Light"/>
              </a:rPr>
              <a:t>schema</a:t>
            </a:r>
            <a:r>
              <a:rPr lang="fr-FR" sz="1300" dirty="0">
                <a:solidFill>
                  <a:srgbClr val="616D72"/>
                </a:solidFill>
                <a:latin typeface="Segoe UI" panose="020B0502040204020203" pitchFamily="34" charset="0"/>
                <a:ea typeface="Roboto Light"/>
                <a:cs typeface="Roboto Light"/>
                <a:sym typeface="Roboto Light"/>
              </a:rPr>
              <a:t> of the </a:t>
            </a:r>
            <a:r>
              <a:rPr lang="fr-FR" sz="1300" dirty="0" err="1">
                <a:solidFill>
                  <a:srgbClr val="616D72"/>
                </a:solidFill>
                <a:latin typeface="Segoe UI" panose="020B0502040204020203" pitchFamily="34" charset="0"/>
                <a:ea typeface="Roboto Light"/>
                <a:cs typeface="Roboto Light"/>
                <a:sym typeface="Roboto Light"/>
              </a:rPr>
              <a:t>database</a:t>
            </a:r>
            <a:r>
              <a:rPr lang="fr-FR" sz="1300" dirty="0">
                <a:solidFill>
                  <a:srgbClr val="616D72"/>
                </a:solidFill>
                <a:latin typeface="Segoe UI" panose="020B0502040204020203" pitchFamily="34" charset="0"/>
                <a:ea typeface="Roboto Light"/>
                <a:cs typeface="Roboto Light"/>
                <a:sym typeface="Roboto Light"/>
              </a:rPr>
              <a:t> on </a:t>
            </a:r>
            <a:r>
              <a:rPr lang="fr-FR" sz="1300" dirty="0" err="1">
                <a:solidFill>
                  <a:srgbClr val="616D72"/>
                </a:solidFill>
                <a:latin typeface="Segoe UI" panose="020B0502040204020203" pitchFamily="34" charset="0"/>
                <a:ea typeface="Roboto Light"/>
                <a:cs typeface="Roboto Light"/>
                <a:sym typeface="Roboto Light"/>
              </a:rPr>
              <a:t>their</a:t>
            </a:r>
            <a:r>
              <a:rPr lang="fr-FR" sz="1300" dirty="0">
                <a:solidFill>
                  <a:srgbClr val="616D72"/>
                </a:solidFill>
                <a:latin typeface="Segoe UI" panose="020B0502040204020203" pitchFamily="34" charset="0"/>
                <a:ea typeface="Roboto Light"/>
                <a:cs typeface="Roboto Light"/>
                <a:sym typeface="Roboto Light"/>
              </a:rPr>
              <a:t> </a:t>
            </a:r>
            <a:r>
              <a:rPr lang="fr-FR" sz="1300" dirty="0" err="1">
                <a:solidFill>
                  <a:srgbClr val="616D72"/>
                </a:solidFill>
                <a:latin typeface="Segoe UI" panose="020B0502040204020203" pitchFamily="34" charset="0"/>
                <a:ea typeface="Roboto Light"/>
                <a:cs typeface="Roboto Light"/>
                <a:sym typeface="Roboto Light"/>
              </a:rPr>
              <a:t>side</a:t>
            </a:r>
            <a:r>
              <a:rPr lang="fr-FR" sz="1300" dirty="0">
                <a:solidFill>
                  <a:srgbClr val="616D72"/>
                </a:solidFill>
                <a:latin typeface="Segoe UI" panose="020B0502040204020203" pitchFamily="34" charset="0"/>
                <a:ea typeface="Roboto Light"/>
                <a:cs typeface="Roboto Light"/>
                <a:sym typeface="Roboto Light"/>
              </a:rPr>
              <a:t> to </a:t>
            </a:r>
            <a:r>
              <a:rPr lang="fr-FR" sz="1300" dirty="0" err="1">
                <a:solidFill>
                  <a:srgbClr val="616D72"/>
                </a:solidFill>
                <a:latin typeface="Segoe UI" panose="020B0502040204020203" pitchFamily="34" charset="0"/>
                <a:ea typeface="Roboto Light"/>
                <a:cs typeface="Roboto Light"/>
                <a:sym typeface="Roboto Light"/>
              </a:rPr>
              <a:t>avoid</a:t>
            </a:r>
            <a:r>
              <a:rPr lang="fr-FR" sz="1300" dirty="0">
                <a:solidFill>
                  <a:srgbClr val="616D72"/>
                </a:solidFill>
                <a:latin typeface="Segoe UI" panose="020B0502040204020203" pitchFamily="34" charset="0"/>
                <a:ea typeface="Roboto Light"/>
                <a:cs typeface="Roboto Light"/>
                <a:sym typeface="Roboto Light"/>
              </a:rPr>
              <a:t> </a:t>
            </a:r>
            <a:r>
              <a:rPr lang="fr-FR" sz="1300" dirty="0" err="1">
                <a:solidFill>
                  <a:srgbClr val="616D72"/>
                </a:solidFill>
                <a:latin typeface="Segoe UI" panose="020B0502040204020203" pitchFamily="34" charset="0"/>
                <a:ea typeface="Roboto Light"/>
                <a:cs typeface="Roboto Light"/>
                <a:sym typeface="Roboto Light"/>
              </a:rPr>
              <a:t>bad</a:t>
            </a:r>
            <a:r>
              <a:rPr lang="fr-FR" sz="1300" dirty="0">
                <a:solidFill>
                  <a:srgbClr val="616D72"/>
                </a:solidFill>
                <a:latin typeface="Segoe UI" panose="020B0502040204020203" pitchFamily="34" charset="0"/>
                <a:ea typeface="Roboto Light"/>
                <a:cs typeface="Roboto Light"/>
                <a:sym typeface="Roboto Light"/>
              </a:rPr>
              <a:t> surprises</a:t>
            </a:r>
          </a:p>
          <a:p>
            <a:pPr marL="228600" indent="-196850">
              <a:lnSpc>
                <a:spcPct val="115000"/>
              </a:lnSpc>
              <a:buClr>
                <a:srgbClr val="616D72"/>
              </a:buClr>
              <a:buSzPct val="100000"/>
              <a:buFont typeface="Roboto Light"/>
              <a:buChar char="●"/>
            </a:pPr>
            <a:endParaRPr lang="fr-FR" sz="1300" dirty="0">
              <a:solidFill>
                <a:srgbClr val="616D72"/>
              </a:solidFill>
              <a:latin typeface="Segoe UI" panose="020B0502040204020203" pitchFamily="34" charset="0"/>
              <a:ea typeface="Roboto Light"/>
              <a:cs typeface="Roboto Light"/>
              <a:sym typeface="Roboto Light"/>
            </a:endParaRPr>
          </a:p>
          <a:p>
            <a:pPr marL="228600" indent="-196850">
              <a:lnSpc>
                <a:spcPct val="115000"/>
              </a:lnSpc>
              <a:buClr>
                <a:srgbClr val="616D72"/>
              </a:buClr>
              <a:buSzPct val="100000"/>
              <a:buFont typeface="Roboto Light"/>
              <a:buChar char="●"/>
            </a:pPr>
            <a:r>
              <a:rPr lang="en-US" sz="1300" dirty="0">
                <a:solidFill>
                  <a:srgbClr val="616D72"/>
                </a:solidFill>
                <a:latin typeface="Segoe UI" panose="020B0502040204020203" pitchFamily="34" charset="0"/>
                <a:ea typeface="Roboto Light"/>
                <a:cs typeface="Roboto Light"/>
                <a:sym typeface="Roboto Light"/>
              </a:rPr>
              <a:t>When integration with custom backend, a PM should sell .5 days to study their backend to check complexities of integration with the target structure</a:t>
            </a:r>
          </a:p>
          <a:p>
            <a:pPr marL="228600" indent="-196850">
              <a:lnSpc>
                <a:spcPct val="115000"/>
              </a:lnSpc>
              <a:buClr>
                <a:srgbClr val="616D72"/>
              </a:buClr>
              <a:buSzPct val="100000"/>
              <a:buFont typeface="Roboto Light"/>
              <a:buChar char="●"/>
            </a:pPr>
            <a:endParaRPr lang="fr-FR" sz="1300" dirty="0">
              <a:solidFill>
                <a:srgbClr val="616D72"/>
              </a:solidFill>
              <a:latin typeface="Segoe UI" panose="020B0502040204020203" pitchFamily="34" charset="0"/>
              <a:ea typeface="Roboto Light"/>
              <a:cs typeface="Roboto Light"/>
              <a:sym typeface="Roboto Light"/>
            </a:endParaRPr>
          </a:p>
          <a:p>
            <a:pPr marL="228600" indent="-196850">
              <a:lnSpc>
                <a:spcPct val="115000"/>
              </a:lnSpc>
              <a:buClr>
                <a:srgbClr val="616D72"/>
              </a:buClr>
              <a:buSzPct val="100000"/>
              <a:buFont typeface="Roboto Light"/>
              <a:buChar char="●"/>
            </a:pPr>
            <a:r>
              <a:rPr lang="fr-FR" sz="1300" dirty="0">
                <a:solidFill>
                  <a:srgbClr val="616D72"/>
                </a:solidFill>
                <a:latin typeface="Segoe UI" panose="020B0502040204020203" pitchFamily="34" charset="0"/>
                <a:ea typeface="Roboto Light"/>
                <a:cs typeface="Roboto Light"/>
                <a:sym typeface="Roboto Light"/>
              </a:rPr>
              <a:t>W</a:t>
            </a:r>
            <a:r>
              <a:rPr lang="en-US" sz="1300" dirty="0">
                <a:solidFill>
                  <a:srgbClr val="616D72"/>
                </a:solidFill>
                <a:latin typeface="Segoe UI" panose="020B0502040204020203" pitchFamily="34" charset="0"/>
                <a:ea typeface="Roboto Light"/>
                <a:cs typeface="Roboto Light"/>
                <a:sym typeface="Roboto Light"/>
              </a:rPr>
              <a:t>hen giving over a complex task, a short meeting with the receiving dev to go over it should be done, even if the task is exhaustive</a:t>
            </a:r>
            <a:endParaRPr sz="1300" dirty="0">
              <a:solidFill>
                <a:srgbClr val="616D72"/>
              </a:solidFill>
              <a:latin typeface="Segoe UI" panose="020B0502040204020203" pitchFamily="34" charset="0"/>
              <a:ea typeface="Roboto Light"/>
              <a:cs typeface="Roboto Light"/>
              <a:sym typeface="Roboto Light"/>
            </a:endParaRPr>
          </a:p>
        </p:txBody>
      </p:sp>
      <p:cxnSp>
        <p:nvCxnSpPr>
          <p:cNvPr id="193" name="Shape 193"/>
          <p:cNvCxnSpPr/>
          <p:nvPr/>
        </p:nvCxnSpPr>
        <p:spPr>
          <a:xfrm>
            <a:off x="4125198" y="1965650"/>
            <a:ext cx="0" cy="4105350"/>
          </a:xfrm>
          <a:prstGeom prst="straightConnector1">
            <a:avLst/>
          </a:prstGeom>
          <a:noFill/>
          <a:ln w="25400" cap="flat" cmpd="sng">
            <a:solidFill>
              <a:srgbClr val="E1E3E4"/>
            </a:solidFill>
            <a:prstDash val="solid"/>
            <a:miter/>
            <a:headEnd type="none" w="med" len="med"/>
            <a:tailEnd type="none" w="med" len="med"/>
          </a:ln>
        </p:spPr>
      </p:cxnSp>
      <p:sp>
        <p:nvSpPr>
          <p:cNvPr id="194" name="Shape 194"/>
          <p:cNvSpPr/>
          <p:nvPr/>
        </p:nvSpPr>
        <p:spPr>
          <a:xfrm>
            <a:off x="4744769" y="2550363"/>
            <a:ext cx="3211950" cy="336840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t" anchorCtr="0">
            <a:noAutofit/>
          </a:bodyPr>
          <a:lstStyle/>
          <a:p>
            <a:pPr marL="228600" indent="-196850">
              <a:lnSpc>
                <a:spcPct val="115000"/>
              </a:lnSpc>
              <a:buClr>
                <a:srgbClr val="616D72"/>
              </a:buClr>
              <a:buSzPct val="100000"/>
              <a:buFont typeface="Roboto Light"/>
              <a:buChar char="●"/>
            </a:pPr>
            <a:r>
              <a:rPr lang="fr-FR" sz="1300" dirty="0" err="1">
                <a:solidFill>
                  <a:srgbClr val="616D72"/>
                </a:solidFill>
                <a:latin typeface="Segoe UI" panose="020B0502040204020203" pitchFamily="34" charset="0"/>
                <a:ea typeface="Roboto Light"/>
                <a:cs typeface="Roboto Light"/>
                <a:sym typeface="Roboto Light"/>
              </a:rPr>
              <a:t>Involve</a:t>
            </a:r>
            <a:r>
              <a:rPr lang="fr-FR" sz="1300" dirty="0">
                <a:solidFill>
                  <a:srgbClr val="616D72"/>
                </a:solidFill>
                <a:latin typeface="Segoe UI" panose="020B0502040204020203" pitchFamily="34" charset="0"/>
                <a:ea typeface="Roboto Light"/>
                <a:cs typeface="Roboto Light"/>
                <a:sym typeface="Roboto Light"/>
              </a:rPr>
              <a:t> </a:t>
            </a:r>
            <a:r>
              <a:rPr lang="fr-FR" sz="1300" dirty="0" err="1">
                <a:solidFill>
                  <a:srgbClr val="616D72"/>
                </a:solidFill>
                <a:latin typeface="Segoe UI" panose="020B0502040204020203" pitchFamily="34" charset="0"/>
                <a:ea typeface="Roboto Light"/>
                <a:cs typeface="Roboto Light"/>
                <a:sym typeface="Roboto Light"/>
              </a:rPr>
              <a:t>third</a:t>
            </a:r>
            <a:r>
              <a:rPr lang="fr-FR" sz="1300" dirty="0">
                <a:solidFill>
                  <a:srgbClr val="616D72"/>
                </a:solidFill>
                <a:latin typeface="Segoe UI" panose="020B0502040204020203" pitchFamily="34" charset="0"/>
                <a:ea typeface="Roboto Light"/>
                <a:cs typeface="Roboto Light"/>
                <a:sym typeface="Roboto Light"/>
              </a:rPr>
              <a:t>-party </a:t>
            </a:r>
            <a:r>
              <a:rPr lang="fr-FR" sz="1300" dirty="0" err="1">
                <a:solidFill>
                  <a:srgbClr val="616D72"/>
                </a:solidFill>
                <a:latin typeface="Segoe UI" panose="020B0502040204020203" pitchFamily="34" charset="0"/>
                <a:ea typeface="Roboto Light"/>
                <a:cs typeface="Roboto Light"/>
                <a:sym typeface="Roboto Light"/>
              </a:rPr>
              <a:t>target</a:t>
            </a:r>
            <a:r>
              <a:rPr lang="fr-FR" sz="1300" dirty="0">
                <a:solidFill>
                  <a:srgbClr val="616D72"/>
                </a:solidFill>
                <a:latin typeface="Segoe UI" panose="020B0502040204020203" pitchFamily="34" charset="0"/>
                <a:ea typeface="Roboto Light"/>
                <a:cs typeface="Roboto Light"/>
                <a:sym typeface="Roboto Light"/>
              </a:rPr>
              <a:t> </a:t>
            </a:r>
            <a:r>
              <a:rPr lang="fr-FR" sz="1300" dirty="0" err="1">
                <a:solidFill>
                  <a:srgbClr val="616D72"/>
                </a:solidFill>
                <a:latin typeface="Segoe UI" panose="020B0502040204020203" pitchFamily="34" charset="0"/>
                <a:ea typeface="Roboto Light"/>
                <a:cs typeface="Roboto Light"/>
                <a:sym typeface="Roboto Light"/>
              </a:rPr>
              <a:t>integration</a:t>
            </a:r>
            <a:r>
              <a:rPr lang="fr-FR" sz="1300" dirty="0">
                <a:solidFill>
                  <a:srgbClr val="616D72"/>
                </a:solidFill>
                <a:latin typeface="Segoe UI" panose="020B0502040204020203" pitchFamily="34" charset="0"/>
                <a:ea typeface="Roboto Light"/>
                <a:cs typeface="Roboto Light"/>
                <a:sym typeface="Roboto Light"/>
              </a:rPr>
              <a:t> </a:t>
            </a:r>
            <a:r>
              <a:rPr lang="fr-FR" sz="1300" dirty="0" err="1">
                <a:solidFill>
                  <a:srgbClr val="616D72"/>
                </a:solidFill>
                <a:latin typeface="Segoe UI" panose="020B0502040204020203" pitchFamily="34" charset="0"/>
                <a:ea typeface="Roboto Light"/>
                <a:cs typeface="Roboto Light"/>
                <a:sym typeface="Roboto Light"/>
              </a:rPr>
              <a:t>developers</a:t>
            </a:r>
            <a:r>
              <a:rPr lang="fr-FR" sz="1300" dirty="0">
                <a:solidFill>
                  <a:srgbClr val="616D72"/>
                </a:solidFill>
                <a:latin typeface="Segoe UI" panose="020B0502040204020203" pitchFamily="34" charset="0"/>
                <a:ea typeface="Roboto Light"/>
                <a:cs typeface="Roboto Light"/>
                <a:sym typeface="Roboto Light"/>
              </a:rPr>
              <a:t> </a:t>
            </a:r>
            <a:r>
              <a:rPr lang="fr-FR" sz="1300" dirty="0" err="1">
                <a:solidFill>
                  <a:srgbClr val="616D72"/>
                </a:solidFill>
                <a:latin typeface="Segoe UI" panose="020B0502040204020203" pitchFamily="34" charset="0"/>
                <a:ea typeface="Roboto Light"/>
                <a:cs typeface="Roboto Light"/>
                <a:sym typeface="Roboto Light"/>
              </a:rPr>
              <a:t>sooner</a:t>
            </a:r>
            <a:r>
              <a:rPr lang="fr-FR" sz="1300" dirty="0">
                <a:solidFill>
                  <a:srgbClr val="616D72"/>
                </a:solidFill>
                <a:latin typeface="Segoe UI" panose="020B0502040204020203" pitchFamily="34" charset="0"/>
                <a:ea typeface="Roboto Light"/>
                <a:cs typeface="Roboto Light"/>
                <a:sym typeface="Roboto Light"/>
              </a:rPr>
              <a:t> in the architecture process to </a:t>
            </a:r>
            <a:r>
              <a:rPr lang="fr-FR" sz="1300" dirty="0" err="1">
                <a:solidFill>
                  <a:srgbClr val="616D72"/>
                </a:solidFill>
                <a:latin typeface="Segoe UI" panose="020B0502040204020203" pitchFamily="34" charset="0"/>
                <a:ea typeface="Roboto Light"/>
                <a:cs typeface="Roboto Light"/>
                <a:sym typeface="Roboto Light"/>
              </a:rPr>
              <a:t>resolve</a:t>
            </a:r>
            <a:r>
              <a:rPr lang="fr-FR" sz="1300" dirty="0">
                <a:solidFill>
                  <a:srgbClr val="616D72"/>
                </a:solidFill>
                <a:latin typeface="Segoe UI" panose="020B0502040204020203" pitchFamily="34" charset="0"/>
                <a:ea typeface="Roboto Light"/>
                <a:cs typeface="Roboto Light"/>
                <a:sym typeface="Roboto Light"/>
              </a:rPr>
              <a:t> possible deltas – </a:t>
            </a:r>
            <a:r>
              <a:rPr lang="fr-FR" sz="1300" dirty="0" err="1">
                <a:solidFill>
                  <a:srgbClr val="616D72"/>
                </a:solidFill>
                <a:latin typeface="Segoe UI" panose="020B0502040204020203" pitchFamily="34" charset="0"/>
                <a:ea typeface="Roboto Light"/>
                <a:cs typeface="Roboto Light"/>
                <a:sym typeface="Roboto Light"/>
              </a:rPr>
              <a:t>even</a:t>
            </a:r>
            <a:r>
              <a:rPr lang="fr-FR" sz="1300" dirty="0">
                <a:solidFill>
                  <a:srgbClr val="616D72"/>
                </a:solidFill>
                <a:latin typeface="Segoe UI" panose="020B0502040204020203" pitchFamily="34" charset="0"/>
                <a:ea typeface="Roboto Light"/>
                <a:cs typeface="Roboto Light"/>
                <a:sym typeface="Roboto Light"/>
              </a:rPr>
              <a:t> </a:t>
            </a:r>
            <a:r>
              <a:rPr lang="fr-FR" sz="1300" dirty="0" err="1">
                <a:solidFill>
                  <a:srgbClr val="616D72"/>
                </a:solidFill>
                <a:latin typeface="Segoe UI" panose="020B0502040204020203" pitchFamily="34" charset="0"/>
                <a:ea typeface="Roboto Light"/>
                <a:cs typeface="Roboto Light"/>
                <a:sym typeface="Roboto Light"/>
              </a:rPr>
              <a:t>before</a:t>
            </a:r>
            <a:r>
              <a:rPr lang="fr-FR" sz="1300" dirty="0">
                <a:solidFill>
                  <a:srgbClr val="616D72"/>
                </a:solidFill>
                <a:latin typeface="Segoe UI" panose="020B0502040204020203" pitchFamily="34" charset="0"/>
                <a:ea typeface="Roboto Light"/>
                <a:cs typeface="Roboto Light"/>
                <a:sym typeface="Roboto Light"/>
              </a:rPr>
              <a:t> the </a:t>
            </a:r>
            <a:r>
              <a:rPr lang="fr-FR" sz="1300" dirty="0" err="1">
                <a:solidFill>
                  <a:srgbClr val="616D72"/>
                </a:solidFill>
                <a:latin typeface="Segoe UI" panose="020B0502040204020203" pitchFamily="34" charset="0"/>
                <a:ea typeface="Roboto Light"/>
                <a:cs typeface="Roboto Light"/>
                <a:sym typeface="Roboto Light"/>
              </a:rPr>
              <a:t>integrations</a:t>
            </a:r>
            <a:r>
              <a:rPr lang="fr-FR" sz="1300" dirty="0">
                <a:solidFill>
                  <a:srgbClr val="616D72"/>
                </a:solidFill>
                <a:latin typeface="Segoe UI" panose="020B0502040204020203" pitchFamily="34" charset="0"/>
                <a:ea typeface="Roboto Light"/>
                <a:cs typeface="Roboto Light"/>
                <a:sym typeface="Roboto Light"/>
              </a:rPr>
              <a:t> </a:t>
            </a:r>
            <a:r>
              <a:rPr lang="fr-FR" sz="1300" dirty="0" err="1">
                <a:solidFill>
                  <a:srgbClr val="616D72"/>
                </a:solidFill>
                <a:latin typeface="Segoe UI" panose="020B0502040204020203" pitchFamily="34" charset="0"/>
                <a:ea typeface="Roboto Light"/>
                <a:cs typeface="Roboto Light"/>
                <a:sym typeface="Roboto Light"/>
              </a:rPr>
              <a:t>themselves</a:t>
            </a:r>
            <a:r>
              <a:rPr lang="fr-FR" sz="1300" dirty="0">
                <a:solidFill>
                  <a:srgbClr val="616D72"/>
                </a:solidFill>
                <a:latin typeface="Segoe UI" panose="020B0502040204020203" pitchFamily="34" charset="0"/>
                <a:ea typeface="Roboto Light"/>
                <a:cs typeface="Roboto Light"/>
                <a:sym typeface="Roboto Light"/>
              </a:rPr>
              <a:t> </a:t>
            </a:r>
            <a:r>
              <a:rPr lang="fr-FR" sz="1300" dirty="0" err="1">
                <a:solidFill>
                  <a:srgbClr val="616D72"/>
                </a:solidFill>
                <a:latin typeface="Segoe UI" panose="020B0502040204020203" pitchFamily="34" charset="0"/>
                <a:ea typeface="Roboto Light"/>
                <a:cs typeface="Roboto Light"/>
                <a:sym typeface="Roboto Light"/>
              </a:rPr>
              <a:t>actually</a:t>
            </a:r>
            <a:r>
              <a:rPr lang="fr-FR" sz="1300" dirty="0">
                <a:solidFill>
                  <a:srgbClr val="616D72"/>
                </a:solidFill>
                <a:latin typeface="Segoe UI" panose="020B0502040204020203" pitchFamily="34" charset="0"/>
                <a:ea typeface="Roboto Light"/>
                <a:cs typeface="Roboto Light"/>
                <a:sym typeface="Roboto Light"/>
              </a:rPr>
              <a:t> start.</a:t>
            </a:r>
          </a:p>
        </p:txBody>
      </p:sp>
      <p:cxnSp>
        <p:nvCxnSpPr>
          <p:cNvPr id="195" name="Shape 195"/>
          <p:cNvCxnSpPr/>
          <p:nvPr/>
        </p:nvCxnSpPr>
        <p:spPr>
          <a:xfrm>
            <a:off x="8500968" y="1965650"/>
            <a:ext cx="0" cy="4105350"/>
          </a:xfrm>
          <a:prstGeom prst="straightConnector1">
            <a:avLst/>
          </a:prstGeom>
          <a:noFill/>
          <a:ln w="25400" cap="flat" cmpd="sng">
            <a:solidFill>
              <a:srgbClr val="E1E3E4"/>
            </a:solidFill>
            <a:prstDash val="solid"/>
            <a:miter/>
            <a:headEnd type="none" w="med" len="med"/>
            <a:tailEnd type="none" w="med" len="med"/>
          </a:ln>
        </p:spPr>
      </p:cxnSp>
      <p:sp>
        <p:nvSpPr>
          <p:cNvPr id="196" name="Shape 196"/>
          <p:cNvSpPr/>
          <p:nvPr/>
        </p:nvSpPr>
        <p:spPr>
          <a:xfrm>
            <a:off x="9021516" y="2550363"/>
            <a:ext cx="2758382" cy="336840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t" anchorCtr="0">
            <a:noAutofit/>
          </a:bodyPr>
          <a:lstStyle/>
          <a:p>
            <a:pPr marL="228600" indent="-196850">
              <a:lnSpc>
                <a:spcPct val="115000"/>
              </a:lnSpc>
              <a:buClr>
                <a:srgbClr val="616D72"/>
              </a:buClr>
              <a:buSzPct val="100000"/>
              <a:buFont typeface="Roboto Light"/>
              <a:buChar char="●"/>
            </a:pPr>
            <a:r>
              <a:rPr lang="en-US" sz="1300" dirty="0">
                <a:solidFill>
                  <a:srgbClr val="616D72"/>
                </a:solidFill>
                <a:latin typeface="Segoe UI" panose="020B0502040204020203" pitchFamily="34" charset="0"/>
                <a:ea typeface="Roboto Light"/>
                <a:cs typeface="Roboto Light"/>
                <a:sym typeface="Roboto Light"/>
              </a:rPr>
              <a:t>Custom logging in specific methods to dump a trace of the log when encountering errors is mandatory</a:t>
            </a:r>
          </a:p>
          <a:p>
            <a:pPr marL="228600" indent="-196850">
              <a:lnSpc>
                <a:spcPct val="115000"/>
              </a:lnSpc>
              <a:buClr>
                <a:srgbClr val="616D72"/>
              </a:buClr>
              <a:buSzPct val="100000"/>
              <a:buFont typeface="Roboto Light"/>
              <a:buChar char="●"/>
            </a:pPr>
            <a:endParaRPr lang="fr-FR" sz="1300" dirty="0">
              <a:solidFill>
                <a:srgbClr val="616D72"/>
              </a:solidFill>
              <a:latin typeface="Segoe UI" panose="020B0502040204020203" pitchFamily="34" charset="0"/>
              <a:ea typeface="Roboto Light"/>
              <a:cs typeface="Roboto Light"/>
              <a:sym typeface="Roboto Light"/>
            </a:endParaRPr>
          </a:p>
          <a:p>
            <a:pPr marL="228600" indent="-196850">
              <a:lnSpc>
                <a:spcPct val="115000"/>
              </a:lnSpc>
              <a:buClr>
                <a:srgbClr val="616D72"/>
              </a:buClr>
              <a:buSzPct val="100000"/>
              <a:buFont typeface="Roboto Light"/>
              <a:buChar char="●"/>
            </a:pPr>
            <a:r>
              <a:rPr lang="en-US" sz="1300" dirty="0">
                <a:solidFill>
                  <a:srgbClr val="616D72"/>
                </a:solidFill>
                <a:latin typeface="Segoe UI" panose="020B0502040204020203" pitchFamily="34" charset="0"/>
                <a:ea typeface="Roboto Light"/>
                <a:cs typeface="Roboto Light"/>
                <a:sym typeface="Roboto Light"/>
              </a:rPr>
              <a:t>All developers should use the </a:t>
            </a:r>
            <a:r>
              <a:rPr lang="en-US" sz="1300" dirty="0" err="1">
                <a:solidFill>
                  <a:srgbClr val="616D72"/>
                </a:solidFill>
                <a:latin typeface="Segoe UI" panose="020B0502040204020203" pitchFamily="34" charset="0"/>
                <a:ea typeface="Roboto Light"/>
                <a:cs typeface="Roboto Light"/>
                <a:sym typeface="Roboto Light"/>
              </a:rPr>
              <a:t>VSCode</a:t>
            </a:r>
            <a:r>
              <a:rPr lang="en-US" sz="1300" dirty="0">
                <a:solidFill>
                  <a:srgbClr val="616D72"/>
                </a:solidFill>
                <a:latin typeface="Segoe UI" panose="020B0502040204020203" pitchFamily="34" charset="0"/>
                <a:ea typeface="Roboto Light"/>
                <a:cs typeface="Roboto Light"/>
                <a:sym typeface="Roboto Light"/>
              </a:rPr>
              <a:t> auto-documentation plugin to generate basic comment structure upon </a:t>
            </a:r>
            <a:r>
              <a:rPr lang="en-US" sz="1300">
                <a:solidFill>
                  <a:srgbClr val="616D72"/>
                </a:solidFill>
                <a:latin typeface="Segoe UI" panose="020B0502040204020203" pitchFamily="34" charset="0"/>
                <a:ea typeface="Roboto Light"/>
                <a:cs typeface="Roboto Light"/>
                <a:sym typeface="Roboto Light"/>
              </a:rPr>
              <a:t>class creation</a:t>
            </a:r>
            <a:endParaRPr lang="fr-FR" sz="1300" dirty="0">
              <a:solidFill>
                <a:srgbClr val="616D72"/>
              </a:solidFill>
              <a:latin typeface="Segoe UI" panose="020B0502040204020203" pitchFamily="34" charset="0"/>
              <a:ea typeface="Roboto Light"/>
              <a:cs typeface="Roboto Light"/>
              <a:sym typeface="Roboto Light"/>
            </a:endParaRPr>
          </a:p>
        </p:txBody>
      </p:sp>
      <p:sp>
        <p:nvSpPr>
          <p:cNvPr id="197" name="Shape 197"/>
          <p:cNvSpPr txBox="1">
            <a:spLocks noGrp="1"/>
          </p:cNvSpPr>
          <p:nvPr>
            <p:ph type="title"/>
          </p:nvPr>
        </p:nvSpPr>
        <p:spPr>
          <a:xfrm>
            <a:off x="2900238" y="835300"/>
            <a:ext cx="6391500" cy="990300"/>
          </a:xfrm>
          <a:prstGeom prst="rect">
            <a:avLst/>
          </a:prstGeom>
          <a:noFill/>
          <a:ln>
            <a:noFill/>
          </a:ln>
        </p:spPr>
        <p:txBody>
          <a:bodyPr vert="horz" lIns="45713" tIns="45713" rIns="45713" bIns="45713" rtlCol="0" anchor="b" anchorCtr="0">
            <a:noAutofit/>
          </a:bodyPr>
          <a:lstStyle/>
          <a:p>
            <a:pPr>
              <a:buClr>
                <a:srgbClr val="A4947E"/>
              </a:buClr>
              <a:buSzPct val="25000"/>
            </a:pPr>
            <a:r>
              <a:rPr lang="en-US" sz="3050" dirty="0">
                <a:solidFill>
                  <a:srgbClr val="2D3C42"/>
                </a:solidFill>
              </a:rPr>
              <a:t>Improvement points</a:t>
            </a:r>
          </a:p>
          <a:p>
            <a:pPr algn="l">
              <a:buClr>
                <a:srgbClr val="A4947E"/>
              </a:buClr>
              <a:buSzPct val="25000"/>
            </a:pPr>
            <a:endParaRPr sz="3050" dirty="0">
              <a:solidFill>
                <a:srgbClr val="2D3C4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591394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751</Words>
  <Application>Microsoft Office PowerPoint</Application>
  <PresentationFormat>Widescreen</PresentationFormat>
  <Paragraphs>112</Paragraphs>
  <Slides>11</Slides>
  <Notes>11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21" baseType="lpstr">
      <vt:lpstr>Arial</vt:lpstr>
      <vt:lpstr>Calibri</vt:lpstr>
      <vt:lpstr>Corbel</vt:lpstr>
      <vt:lpstr>Helvetica Neue</vt:lpstr>
      <vt:lpstr>Lora</vt:lpstr>
      <vt:lpstr>Roboto</vt:lpstr>
      <vt:lpstr>Roboto Light</vt:lpstr>
      <vt:lpstr>Roboto Medium</vt:lpstr>
      <vt:lpstr>Segoe UI</vt:lpstr>
      <vt:lpstr>Office Theme</vt:lpstr>
      <vt:lpstr>Project Reviews</vt:lpstr>
      <vt:lpstr>Table of Contents  </vt:lpstr>
      <vt:lpstr>Introduction </vt:lpstr>
      <vt:lpstr>Introduction </vt:lpstr>
      <vt:lpstr>Introduction </vt:lpstr>
      <vt:lpstr>Project overview </vt:lpstr>
      <vt:lpstr>Project overview </vt:lpstr>
      <vt:lpstr>Successes </vt:lpstr>
      <vt:lpstr>Improvement points </vt:lpstr>
      <vt:lpstr>Open Forum </vt:lpstr>
      <vt:lpstr>End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Project Review</dc:title>
  <dc:creator/>
  <cp:lastModifiedBy/>
  <cp:revision>1</cp:revision>
  <dcterms:created xsi:type="dcterms:W3CDTF">2019-07-08T18:45:09Z</dcterms:created>
  <dcterms:modified xsi:type="dcterms:W3CDTF">2019-07-08T18:48:05Z</dcterms:modified>
</cp:coreProperties>
</file>