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0"/>
  </p:notesMasterIdLst>
  <p:handoutMasterIdLst>
    <p:handoutMasterId r:id="rId31"/>
  </p:handoutMasterIdLst>
  <p:sldIdLst>
    <p:sldId id="257" r:id="rId2"/>
    <p:sldId id="282" r:id="rId3"/>
    <p:sldId id="258" r:id="rId4"/>
    <p:sldId id="266" r:id="rId5"/>
    <p:sldId id="287" r:id="rId6"/>
    <p:sldId id="274" r:id="rId7"/>
    <p:sldId id="283" r:id="rId8"/>
    <p:sldId id="284" r:id="rId9"/>
    <p:sldId id="286" r:id="rId10"/>
    <p:sldId id="288" r:id="rId11"/>
    <p:sldId id="285" r:id="rId12"/>
    <p:sldId id="355" r:id="rId13"/>
    <p:sldId id="356" r:id="rId14"/>
    <p:sldId id="357" r:id="rId15"/>
    <p:sldId id="362" r:id="rId16"/>
    <p:sldId id="363" r:id="rId17"/>
    <p:sldId id="364" r:id="rId18"/>
    <p:sldId id="365" r:id="rId19"/>
    <p:sldId id="368" r:id="rId20"/>
    <p:sldId id="289" r:id="rId21"/>
    <p:sldId id="358" r:id="rId22"/>
    <p:sldId id="359" r:id="rId23"/>
    <p:sldId id="360" r:id="rId24"/>
    <p:sldId id="367" r:id="rId25"/>
    <p:sldId id="369" r:id="rId26"/>
    <p:sldId id="290" r:id="rId27"/>
    <p:sldId id="361" r:id="rId28"/>
    <p:sldId id="281"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2F33"/>
    <a:srgbClr val="99AAB5"/>
    <a:srgbClr val="7289DA"/>
    <a:srgbClr val="4080A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7" autoAdjust="0"/>
    <p:restoredTop sz="79057" autoAdjust="0"/>
  </p:normalViewPr>
  <p:slideViewPr>
    <p:cSldViewPr snapToGrid="0">
      <p:cViewPr varScale="1">
        <p:scale>
          <a:sx n="127" d="100"/>
          <a:sy n="127" d="100"/>
        </p:scale>
        <p:origin x="1612" y="88"/>
      </p:cViewPr>
      <p:guideLst/>
    </p:cSldViewPr>
  </p:slideViewPr>
  <p:notesTextViewPr>
    <p:cViewPr>
      <p:scale>
        <a:sx n="1" d="1"/>
        <a:sy n="1" d="1"/>
      </p:scale>
      <p:origin x="0" y="0"/>
    </p:cViewPr>
  </p:notesTextViewPr>
  <p:notesViewPr>
    <p:cSldViewPr snapToGrid="0">
      <p:cViewPr varScale="1">
        <p:scale>
          <a:sx n="65" d="100"/>
          <a:sy n="65" d="100"/>
        </p:scale>
        <p:origin x="2297" y="19"/>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997653F-E9F8-484F-ADBB-71F7790C8F2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216EA675-5DE7-4523-A782-AF1B332DCD4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0BFC817-800B-4ACE-8D1A-5CFA8799AE14}" type="datetimeFigureOut">
              <a:rPr lang="en-US" smtClean="0"/>
              <a:t>30-Apr-20</a:t>
            </a:fld>
            <a:endParaRPr lang="en-US"/>
          </a:p>
        </p:txBody>
      </p:sp>
      <p:sp>
        <p:nvSpPr>
          <p:cNvPr id="4" name="Footer Placeholder 3">
            <a:extLst>
              <a:ext uri="{FF2B5EF4-FFF2-40B4-BE49-F238E27FC236}">
                <a16:creationId xmlns:a16="http://schemas.microsoft.com/office/drawing/2014/main" id="{6AD240DB-F89C-43F5-B47F-9DF090E479D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8E1465F-3D7A-4685-88AD-E5FA6A2BCAF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2F4E92A-18A5-4C5F-805E-947A38742055}" type="slidenum">
              <a:rPr lang="en-US" smtClean="0"/>
              <a:t>‹#›</a:t>
            </a:fld>
            <a:endParaRPr lang="en-US"/>
          </a:p>
        </p:txBody>
      </p:sp>
    </p:spTree>
    <p:extLst>
      <p:ext uri="{BB962C8B-B14F-4D97-AF65-F5344CB8AC3E}">
        <p14:creationId xmlns:p14="http://schemas.microsoft.com/office/powerpoint/2010/main" val="6691760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408399-92C2-4C4A-AE69-CEF22EABE81B}" type="datetimeFigureOut">
              <a:rPr lang="en-US" smtClean="0"/>
              <a:t>30-Apr-20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DF4B03-1855-42E7-B995-6FBBE08BBE3B}" type="slidenum">
              <a:rPr lang="en-US" smtClean="0"/>
              <a:t>‹#›</a:t>
            </a:fld>
            <a:endParaRPr lang="en-US"/>
          </a:p>
        </p:txBody>
      </p:sp>
    </p:spTree>
    <p:extLst>
      <p:ext uri="{BB962C8B-B14F-4D97-AF65-F5344CB8AC3E}">
        <p14:creationId xmlns:p14="http://schemas.microsoft.com/office/powerpoint/2010/main" val="36150149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
        <p:cNvGrpSpPr/>
        <p:nvPr/>
      </p:nvGrpSpPr>
      <p:grpSpPr>
        <a:xfrm>
          <a:off x="0" y="0"/>
          <a:ext cx="0" cy="0"/>
          <a:chOff x="0" y="0"/>
          <a:chExt cx="0" cy="0"/>
        </a:xfrm>
      </p:grpSpPr>
      <p:sp>
        <p:nvSpPr>
          <p:cNvPr id="18" name="Shape 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 name="Shape 19"/>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dirty="0"/>
          </a:p>
        </p:txBody>
      </p:sp>
    </p:spTree>
    <p:extLst>
      <p:ext uri="{BB962C8B-B14F-4D97-AF65-F5344CB8AC3E}">
        <p14:creationId xmlns:p14="http://schemas.microsoft.com/office/powerpoint/2010/main" val="2701317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
        <p:cNvGrpSpPr/>
        <p:nvPr/>
      </p:nvGrpSpPr>
      <p:grpSpPr>
        <a:xfrm>
          <a:off x="0" y="0"/>
          <a:ext cx="0" cy="0"/>
          <a:chOff x="0" y="0"/>
          <a:chExt cx="0" cy="0"/>
        </a:xfrm>
      </p:grpSpPr>
      <p:sp>
        <p:nvSpPr>
          <p:cNvPr id="18" name="Shape 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 name="Shape 19"/>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4318022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3198285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30376808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6880579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9788408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
        <p:cNvGrpSpPr/>
        <p:nvPr/>
      </p:nvGrpSpPr>
      <p:grpSpPr>
        <a:xfrm>
          <a:off x="0" y="0"/>
          <a:ext cx="0" cy="0"/>
          <a:chOff x="0" y="0"/>
          <a:chExt cx="0" cy="0"/>
        </a:xfrm>
      </p:grpSpPr>
      <p:sp>
        <p:nvSpPr>
          <p:cNvPr id="18" name="Shape 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 name="Shape 19"/>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763706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39840708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40416578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076739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2278444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4921041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
        <p:cNvGrpSpPr/>
        <p:nvPr/>
      </p:nvGrpSpPr>
      <p:grpSpPr>
        <a:xfrm>
          <a:off x="0" y="0"/>
          <a:ext cx="0" cy="0"/>
          <a:chOff x="0" y="0"/>
          <a:chExt cx="0" cy="0"/>
        </a:xfrm>
      </p:grpSpPr>
      <p:sp>
        <p:nvSpPr>
          <p:cNvPr id="18" name="Shape 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 name="Shape 19"/>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6440927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8243214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4098474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2529994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marL="31750">
              <a:lnSpc>
                <a:spcPct val="150000"/>
              </a:lnSpc>
              <a:buClr>
                <a:srgbClr val="616D72"/>
              </a:buClr>
              <a:buSzPct val="100000"/>
            </a:pPr>
            <a:r>
              <a:rPr lang="en-US" sz="1200" dirty="0">
                <a:solidFill>
                  <a:schemeClr val="bg1">
                    <a:lumMod val="50000"/>
                  </a:schemeClr>
                </a:solidFill>
                <a:latin typeface="Segoe UI" panose="020B0502040204020203" pitchFamily="34" charset="0"/>
                <a:ea typeface="Roboto Light"/>
                <a:cs typeface="Roboto Light"/>
                <a:sym typeface="Roboto Light"/>
              </a:rPr>
              <a:t>If the meeting:</a:t>
            </a:r>
          </a:p>
          <a:p>
            <a:pPr marL="31750">
              <a:lnSpc>
                <a:spcPct val="150000"/>
              </a:lnSpc>
              <a:buClr>
                <a:srgbClr val="616D72"/>
              </a:buClr>
              <a:buSzPct val="100000"/>
            </a:pPr>
            <a:r>
              <a:rPr lang="en-US" sz="1200" dirty="0">
                <a:solidFill>
                  <a:schemeClr val="bg1">
                    <a:lumMod val="50000"/>
                  </a:schemeClr>
                </a:solidFill>
                <a:latin typeface="Segoe UI" panose="020B0502040204020203" pitchFamily="34" charset="0"/>
                <a:ea typeface="Roboto Light"/>
                <a:cs typeface="Roboto Light"/>
                <a:sym typeface="Roboto Light"/>
              </a:rPr>
              <a:t>Has an agenda</a:t>
            </a:r>
          </a:p>
          <a:p>
            <a:pPr marL="31750">
              <a:lnSpc>
                <a:spcPct val="150000"/>
              </a:lnSpc>
              <a:buClr>
                <a:srgbClr val="616D72"/>
              </a:buClr>
              <a:buSzPct val="100000"/>
            </a:pPr>
            <a:r>
              <a:rPr lang="en-US" sz="1200" dirty="0">
                <a:solidFill>
                  <a:schemeClr val="bg1">
                    <a:lumMod val="50000"/>
                  </a:schemeClr>
                </a:solidFill>
                <a:latin typeface="Segoe UI" panose="020B0502040204020203" pitchFamily="34" charset="0"/>
                <a:ea typeface="Roboto Light"/>
                <a:cs typeface="Roboto Light"/>
                <a:sym typeface="Roboto Light"/>
              </a:rPr>
              <a:t>Is identifiable people that provide insight into the subject</a:t>
            </a:r>
          </a:p>
          <a:p>
            <a:pPr marL="31750">
              <a:lnSpc>
                <a:spcPct val="150000"/>
              </a:lnSpc>
              <a:buClr>
                <a:srgbClr val="616D72"/>
              </a:buClr>
              <a:buSzPct val="100000"/>
            </a:pPr>
            <a:r>
              <a:rPr lang="en-US" sz="1200" dirty="0">
                <a:solidFill>
                  <a:schemeClr val="bg1">
                    <a:lumMod val="50000"/>
                  </a:schemeClr>
                </a:solidFill>
                <a:latin typeface="Segoe UI" panose="020B0502040204020203" pitchFamily="34" charset="0"/>
                <a:ea typeface="Roboto Light"/>
                <a:cs typeface="Roboto Light"/>
                <a:sym typeface="Roboto Light"/>
              </a:rPr>
              <a:t>Is called to unblock something, to provide clarification, or to generate a summary document</a:t>
            </a:r>
          </a:p>
          <a:p>
            <a:pPr marL="31750">
              <a:lnSpc>
                <a:spcPct val="150000"/>
              </a:lnSpc>
              <a:buClr>
                <a:srgbClr val="616D72"/>
              </a:buClr>
              <a:buSzPct val="100000"/>
            </a:pPr>
            <a:endParaRPr lang="en-US" sz="12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200" dirty="0">
                <a:solidFill>
                  <a:schemeClr val="bg1">
                    <a:lumMod val="50000"/>
                  </a:schemeClr>
                </a:solidFill>
                <a:latin typeface="Segoe UI" panose="020B0502040204020203" pitchFamily="34" charset="0"/>
                <a:ea typeface="Roboto Light"/>
                <a:cs typeface="Roboto Light"/>
                <a:sym typeface="Roboto Light"/>
              </a:rPr>
              <a:t>Do the meeting</a:t>
            </a:r>
            <a:endParaRPr dirty="0"/>
          </a:p>
        </p:txBody>
      </p:sp>
    </p:spTree>
    <p:extLst>
      <p:ext uri="{BB962C8B-B14F-4D97-AF65-F5344CB8AC3E}">
        <p14:creationId xmlns:p14="http://schemas.microsoft.com/office/powerpoint/2010/main" val="11998621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marL="31750">
              <a:lnSpc>
                <a:spcPct val="150000"/>
              </a:lnSpc>
              <a:buClr>
                <a:srgbClr val="616D72"/>
              </a:buClr>
              <a:buSzPct val="100000"/>
            </a:pPr>
            <a:br>
              <a:rPr lang="en-US" sz="1200" dirty="0">
                <a:solidFill>
                  <a:schemeClr val="bg1">
                    <a:lumMod val="50000"/>
                  </a:schemeClr>
                </a:solidFill>
                <a:latin typeface="Segoe UI" panose="020B0502040204020203" pitchFamily="34" charset="0"/>
                <a:ea typeface="Roboto Light"/>
                <a:cs typeface="Roboto Light"/>
                <a:sym typeface="Roboto Light"/>
              </a:rPr>
            </a:br>
            <a:r>
              <a:rPr lang="en-US" sz="1200" dirty="0">
                <a:solidFill>
                  <a:schemeClr val="bg1">
                    <a:lumMod val="50000"/>
                  </a:schemeClr>
                </a:solidFill>
                <a:latin typeface="Segoe UI" panose="020B0502040204020203" pitchFamily="34" charset="0"/>
                <a:ea typeface="Roboto Light"/>
                <a:cs typeface="Roboto Light"/>
                <a:sym typeface="Roboto Light"/>
              </a:rPr>
              <a:t>If you don’t speak a single Salesforce term during the Workshop, that’s actually good – it means you speak the client’s language. Here are a few notes about how to handle Workshops:</a:t>
            </a:r>
          </a:p>
        </p:txBody>
      </p:sp>
    </p:spTree>
    <p:extLst>
      <p:ext uri="{BB962C8B-B14F-4D97-AF65-F5344CB8AC3E}">
        <p14:creationId xmlns:p14="http://schemas.microsoft.com/office/powerpoint/2010/main" val="16428816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
        <p:cNvGrpSpPr/>
        <p:nvPr/>
      </p:nvGrpSpPr>
      <p:grpSpPr>
        <a:xfrm>
          <a:off x="0" y="0"/>
          <a:ext cx="0" cy="0"/>
          <a:chOff x="0" y="0"/>
          <a:chExt cx="0" cy="0"/>
        </a:xfrm>
      </p:grpSpPr>
      <p:sp>
        <p:nvSpPr>
          <p:cNvPr id="18" name="Shape 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 name="Shape 19"/>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36143060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7871812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
        <p:cNvGrpSpPr/>
        <p:nvPr/>
      </p:nvGrpSpPr>
      <p:grpSpPr>
        <a:xfrm>
          <a:off x="0" y="0"/>
          <a:ext cx="0" cy="0"/>
          <a:chOff x="0" y="0"/>
          <a:chExt cx="0" cy="0"/>
        </a:xfrm>
      </p:grpSpPr>
      <p:sp>
        <p:nvSpPr>
          <p:cNvPr id="18" name="Shape 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 name="Shape 19"/>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40708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
        <p:cNvGrpSpPr/>
        <p:nvPr/>
      </p:nvGrpSpPr>
      <p:grpSpPr>
        <a:xfrm>
          <a:off x="0" y="0"/>
          <a:ext cx="0" cy="0"/>
          <a:chOff x="0" y="0"/>
          <a:chExt cx="0" cy="0"/>
        </a:xfrm>
      </p:grpSpPr>
      <p:sp>
        <p:nvSpPr>
          <p:cNvPr id="27" name="Shape 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 name="Shape 28"/>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562080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570870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
        <p:cNvGrpSpPr/>
        <p:nvPr/>
      </p:nvGrpSpPr>
      <p:grpSpPr>
        <a:xfrm>
          <a:off x="0" y="0"/>
          <a:ext cx="0" cy="0"/>
          <a:chOff x="0" y="0"/>
          <a:chExt cx="0" cy="0"/>
        </a:xfrm>
      </p:grpSpPr>
      <p:sp>
        <p:nvSpPr>
          <p:cNvPr id="18" name="Shape 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 name="Shape 19"/>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1297951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13059895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a:lnSpc>
                <a:spcPct val="115000"/>
              </a:lnSpc>
              <a:buClr>
                <a:srgbClr val="5BB1E3"/>
              </a:buClr>
              <a:buSzPct val="100000"/>
            </a:pPr>
            <a:r>
              <a:rPr lang="en-US" sz="1200" dirty="0">
                <a:latin typeface="Roboto Light"/>
                <a:ea typeface="Roboto Light"/>
                <a:cs typeface="Roboto Light"/>
                <a:sym typeface="Roboto Light"/>
              </a:rPr>
              <a:t>Unless specified otherwise, or for escalations, EVERYTHING is billable.</a:t>
            </a:r>
            <a:br>
              <a:rPr lang="en-US" sz="1200" dirty="0">
                <a:latin typeface="Roboto Light"/>
                <a:ea typeface="Roboto Light"/>
                <a:cs typeface="Roboto Light"/>
                <a:sym typeface="Roboto Light"/>
              </a:rPr>
            </a:br>
            <a:r>
              <a:rPr lang="en-US" sz="1200" dirty="0">
                <a:latin typeface="Roboto Light"/>
                <a:ea typeface="Roboto Light"/>
                <a:cs typeface="Roboto Light"/>
                <a:sym typeface="Roboto Light"/>
              </a:rPr>
              <a:t>	- you spent 15 minutes thinking about the best process</a:t>
            </a:r>
            <a:br>
              <a:rPr lang="en-US" sz="1200" dirty="0">
                <a:latin typeface="Roboto Light"/>
                <a:ea typeface="Roboto Light"/>
                <a:cs typeface="Roboto Light"/>
                <a:sym typeface="Roboto Light"/>
              </a:rPr>
            </a:br>
            <a:r>
              <a:rPr lang="en-US" sz="1200" dirty="0">
                <a:latin typeface="Roboto Light"/>
                <a:ea typeface="Roboto Light"/>
                <a:cs typeface="Roboto Light"/>
                <a:sym typeface="Roboto Light"/>
              </a:rPr>
              <a:t>	- you did research about a specific tech point to verify a solution</a:t>
            </a:r>
          </a:p>
          <a:p>
            <a:pPr>
              <a:lnSpc>
                <a:spcPct val="115000"/>
              </a:lnSpc>
              <a:buClr>
                <a:srgbClr val="5BB1E3"/>
              </a:buClr>
              <a:buSzPct val="100000"/>
            </a:pPr>
            <a:r>
              <a:rPr lang="en-US" sz="1200" dirty="0">
                <a:latin typeface="Roboto Light"/>
                <a:ea typeface="Roboto Light"/>
                <a:cs typeface="Roboto Light"/>
                <a:sym typeface="Roboto Light"/>
              </a:rPr>
              <a:t>	- you read up on how to implement a solution</a:t>
            </a:r>
          </a:p>
          <a:p>
            <a:pPr>
              <a:lnSpc>
                <a:spcPct val="115000"/>
              </a:lnSpc>
              <a:buClr>
                <a:srgbClr val="5BB1E3"/>
              </a:buClr>
              <a:buSzPct val="100000"/>
            </a:pPr>
            <a:r>
              <a:rPr lang="en-US" sz="1200" dirty="0">
                <a:latin typeface="Roboto Light"/>
                <a:ea typeface="Roboto Light"/>
                <a:cs typeface="Roboto Light"/>
                <a:sym typeface="Roboto Light"/>
              </a:rPr>
              <a:t>	- you created one field or a hundred or a process builder or a Flow or anything</a:t>
            </a:r>
          </a:p>
          <a:p>
            <a:pPr>
              <a:lnSpc>
                <a:spcPct val="115000"/>
              </a:lnSpc>
              <a:buClr>
                <a:srgbClr val="5BB1E3"/>
              </a:buClr>
              <a:buSzPct val="100000"/>
            </a:pPr>
            <a:endParaRPr lang="en-US" sz="1200" dirty="0">
              <a:latin typeface="Roboto Light"/>
              <a:ea typeface="Roboto Light"/>
              <a:cs typeface="Roboto Light"/>
              <a:sym typeface="Roboto Light"/>
            </a:endParaRPr>
          </a:p>
          <a:p>
            <a:pPr>
              <a:lnSpc>
                <a:spcPct val="115000"/>
              </a:lnSpc>
              <a:buClr>
                <a:srgbClr val="5BB1E3"/>
              </a:buClr>
              <a:buSzPct val="100000"/>
            </a:pPr>
            <a:r>
              <a:rPr lang="en-US" sz="1200" dirty="0">
                <a:latin typeface="Roboto Light"/>
                <a:ea typeface="Roboto Light"/>
                <a:cs typeface="Roboto Light"/>
                <a:sym typeface="Roboto Light"/>
              </a:rPr>
              <a:t>As said in previous slide, as a consultant your currency is Time. Even if you went to the toilet and thought about the solution on the can it’s still valuable.</a:t>
            </a:r>
          </a:p>
          <a:p>
            <a:pPr lvl="0">
              <a:spcBef>
                <a:spcPts val="0"/>
              </a:spcBef>
              <a:buNone/>
            </a:pPr>
            <a:endParaRPr dirty="0"/>
          </a:p>
        </p:txBody>
      </p:sp>
    </p:spTree>
    <p:extLst>
      <p:ext uri="{BB962C8B-B14F-4D97-AF65-F5344CB8AC3E}">
        <p14:creationId xmlns:p14="http://schemas.microsoft.com/office/powerpoint/2010/main" val="3689194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a:lnSpc>
                <a:spcPct val="115000"/>
              </a:lnSpc>
              <a:buClr>
                <a:srgbClr val="5BB1E3"/>
              </a:buClr>
              <a:buSzPct val="100000"/>
            </a:pPr>
            <a:r>
              <a:rPr lang="fr-FR" sz="1200" dirty="0">
                <a:latin typeface="Roboto Light"/>
                <a:ea typeface="Roboto Light"/>
                <a:cs typeface="Roboto Light"/>
                <a:sym typeface="Roboto Light"/>
              </a:rPr>
              <a:t>1 – </a:t>
            </a:r>
            <a:r>
              <a:rPr lang="fr-FR" sz="1200" dirty="0" err="1">
                <a:latin typeface="Roboto Light"/>
                <a:ea typeface="Roboto Light"/>
                <a:cs typeface="Roboto Light"/>
                <a:sym typeface="Roboto Light"/>
              </a:rPr>
              <a:t>You’ll</a:t>
            </a:r>
            <a:r>
              <a:rPr lang="fr-FR" sz="1200" dirty="0">
                <a:latin typeface="Roboto Light"/>
                <a:ea typeface="Roboto Light"/>
                <a:cs typeface="Roboto Light"/>
                <a:sym typeface="Roboto Light"/>
              </a:rPr>
              <a:t> notice </a:t>
            </a:r>
            <a:r>
              <a:rPr lang="fr-FR" sz="1200" dirty="0" err="1">
                <a:latin typeface="Roboto Light"/>
                <a:ea typeface="Roboto Light"/>
                <a:cs typeface="Roboto Light"/>
                <a:sym typeface="Roboto Light"/>
              </a:rPr>
              <a:t>we</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don’t</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include</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other</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technology</a:t>
            </a:r>
            <a:r>
              <a:rPr lang="fr-FR" sz="1200" dirty="0">
                <a:latin typeface="Roboto Light"/>
                <a:ea typeface="Roboto Light"/>
                <a:cs typeface="Roboto Light"/>
                <a:sym typeface="Roboto Light"/>
              </a:rPr>
              <a:t> stacks </a:t>
            </a:r>
            <a:r>
              <a:rPr lang="fr-FR" sz="1200" dirty="0" err="1">
                <a:latin typeface="Roboto Light"/>
                <a:ea typeface="Roboto Light"/>
                <a:cs typeface="Roboto Light"/>
                <a:sym typeface="Roboto Light"/>
              </a:rPr>
              <a:t>here</a:t>
            </a:r>
            <a:r>
              <a:rPr lang="fr-FR" sz="1200" dirty="0">
                <a:latin typeface="Roboto Light"/>
                <a:ea typeface="Roboto Light"/>
                <a:cs typeface="Roboto Light"/>
                <a:sym typeface="Roboto Light"/>
              </a:rPr>
              <a:t>. In short if the client </a:t>
            </a:r>
            <a:r>
              <a:rPr lang="fr-FR" sz="1200" dirty="0" err="1">
                <a:latin typeface="Roboto Light"/>
                <a:ea typeface="Roboto Light"/>
                <a:cs typeface="Roboto Light"/>
                <a:sym typeface="Roboto Light"/>
              </a:rPr>
              <a:t>asks</a:t>
            </a:r>
            <a:r>
              <a:rPr lang="fr-FR" sz="1200" dirty="0">
                <a:latin typeface="Roboto Light"/>
                <a:ea typeface="Roboto Light"/>
                <a:cs typeface="Roboto Light"/>
                <a:sym typeface="Roboto Light"/>
              </a:rPr>
              <a:t> us if </a:t>
            </a:r>
            <a:r>
              <a:rPr lang="fr-FR" sz="1200" dirty="0" err="1">
                <a:latin typeface="Roboto Light"/>
                <a:ea typeface="Roboto Light"/>
                <a:cs typeface="Roboto Light"/>
                <a:sym typeface="Roboto Light"/>
              </a:rPr>
              <a:t>we</a:t>
            </a:r>
            <a:r>
              <a:rPr lang="fr-FR" sz="1200" dirty="0">
                <a:latin typeface="Roboto Light"/>
                <a:ea typeface="Roboto Light"/>
                <a:cs typeface="Roboto Light"/>
                <a:sym typeface="Roboto Light"/>
              </a:rPr>
              <a:t> have </a:t>
            </a:r>
            <a:r>
              <a:rPr lang="fr-FR" sz="1200" dirty="0" err="1">
                <a:latin typeface="Roboto Light"/>
                <a:ea typeface="Roboto Light"/>
                <a:cs typeface="Roboto Light"/>
                <a:sym typeface="Roboto Light"/>
              </a:rPr>
              <a:t>knowledge</a:t>
            </a:r>
            <a:r>
              <a:rPr lang="fr-FR" sz="1200" dirty="0">
                <a:latin typeface="Roboto Light"/>
                <a:ea typeface="Roboto Light"/>
                <a:cs typeface="Roboto Light"/>
                <a:sym typeface="Roboto Light"/>
              </a:rPr>
              <a:t> in AWS/</a:t>
            </a:r>
            <a:r>
              <a:rPr lang="fr-FR" sz="1200" dirty="0" err="1">
                <a:latin typeface="Roboto Light"/>
                <a:ea typeface="Roboto Light"/>
                <a:cs typeface="Roboto Light"/>
                <a:sym typeface="Roboto Light"/>
              </a:rPr>
              <a:t>Sharepoint</a:t>
            </a:r>
            <a:r>
              <a:rPr lang="fr-FR" sz="1200" dirty="0">
                <a:latin typeface="Roboto Light"/>
                <a:ea typeface="Roboto Light"/>
                <a:cs typeface="Roboto Light"/>
                <a:sym typeface="Roboto Light"/>
              </a:rPr>
              <a:t>/Python/Black Magic and the question </a:t>
            </a:r>
            <a:r>
              <a:rPr lang="fr-FR" sz="1200" dirty="0" err="1">
                <a:latin typeface="Roboto Light"/>
                <a:ea typeface="Roboto Light"/>
                <a:cs typeface="Roboto Light"/>
                <a:sym typeface="Roboto Light"/>
              </a:rPr>
              <a:t>is</a:t>
            </a:r>
            <a:r>
              <a:rPr lang="fr-FR" sz="1200" dirty="0">
                <a:latin typeface="Roboto Light"/>
                <a:ea typeface="Roboto Light"/>
                <a:cs typeface="Roboto Light"/>
                <a:sym typeface="Roboto Light"/>
              </a:rPr>
              <a:t> not « how do </a:t>
            </a:r>
            <a:r>
              <a:rPr lang="fr-FR" sz="1200" dirty="0" err="1">
                <a:latin typeface="Roboto Light"/>
                <a:ea typeface="Roboto Light"/>
                <a:cs typeface="Roboto Light"/>
                <a:sym typeface="Roboto Light"/>
              </a:rPr>
              <a:t>we</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integrate</a:t>
            </a:r>
            <a:r>
              <a:rPr lang="fr-FR" sz="1200" dirty="0">
                <a:latin typeface="Roboto Light"/>
                <a:ea typeface="Roboto Light"/>
                <a:cs typeface="Roboto Light"/>
                <a:sym typeface="Roboto Light"/>
              </a:rPr>
              <a:t> with </a:t>
            </a:r>
            <a:r>
              <a:rPr lang="fr-FR" sz="1200" dirty="0" err="1">
                <a:latin typeface="Roboto Light"/>
                <a:ea typeface="Roboto Light"/>
                <a:cs typeface="Roboto Light"/>
                <a:sym typeface="Roboto Light"/>
              </a:rPr>
              <a:t>it</a:t>
            </a:r>
            <a:r>
              <a:rPr lang="fr-FR" sz="1200" dirty="0">
                <a:latin typeface="Roboto Light"/>
                <a:ea typeface="Roboto Light"/>
                <a:cs typeface="Roboto Light"/>
                <a:sym typeface="Roboto Light"/>
              </a:rPr>
              <a:t> » the answer </a:t>
            </a:r>
            <a:r>
              <a:rPr lang="fr-FR" sz="1200" dirty="0" err="1">
                <a:latin typeface="Roboto Light"/>
                <a:ea typeface="Roboto Light"/>
                <a:cs typeface="Roboto Light"/>
                <a:sym typeface="Roboto Light"/>
              </a:rPr>
              <a:t>is</a:t>
            </a:r>
            <a:r>
              <a:rPr lang="fr-FR" sz="1200" dirty="0">
                <a:latin typeface="Roboto Light"/>
                <a:ea typeface="Roboto Light"/>
                <a:cs typeface="Roboto Light"/>
                <a:sym typeface="Roboto Light"/>
              </a:rPr>
              <a:t> « </a:t>
            </a:r>
            <a:r>
              <a:rPr lang="fr-FR" sz="1200" dirty="0" err="1">
                <a:latin typeface="Roboto Light"/>
                <a:ea typeface="Roboto Light"/>
                <a:cs typeface="Roboto Light"/>
                <a:sym typeface="Roboto Light"/>
              </a:rPr>
              <a:t>this</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is</a:t>
            </a:r>
            <a:r>
              <a:rPr lang="fr-FR" sz="1200" dirty="0">
                <a:latin typeface="Roboto Light"/>
                <a:ea typeface="Roboto Light"/>
                <a:cs typeface="Roboto Light"/>
                <a:sym typeface="Roboto Light"/>
              </a:rPr>
              <a:t> out of </a:t>
            </a:r>
            <a:r>
              <a:rPr lang="fr-FR" sz="1200" dirty="0" err="1">
                <a:latin typeface="Roboto Light"/>
                <a:ea typeface="Roboto Light"/>
                <a:cs typeface="Roboto Light"/>
                <a:sym typeface="Roboto Light"/>
              </a:rPr>
              <a:t>our</a:t>
            </a:r>
            <a:r>
              <a:rPr lang="fr-FR" sz="1200" dirty="0">
                <a:latin typeface="Roboto Light"/>
                <a:ea typeface="Roboto Light"/>
                <a:cs typeface="Roboto Light"/>
                <a:sym typeface="Roboto Light"/>
              </a:rPr>
              <a:t> scope ». Yes, </a:t>
            </a:r>
            <a:r>
              <a:rPr lang="fr-FR" sz="1200" dirty="0" err="1">
                <a:latin typeface="Roboto Light"/>
                <a:ea typeface="Roboto Light"/>
                <a:cs typeface="Roboto Light"/>
                <a:sym typeface="Roboto Light"/>
              </a:rPr>
              <a:t>even</a:t>
            </a:r>
            <a:r>
              <a:rPr lang="fr-FR" sz="1200" dirty="0">
                <a:latin typeface="Roboto Light"/>
                <a:ea typeface="Roboto Light"/>
                <a:cs typeface="Roboto Light"/>
                <a:sym typeface="Roboto Light"/>
              </a:rPr>
              <a:t> if </a:t>
            </a:r>
            <a:r>
              <a:rPr lang="fr-FR" sz="1200" dirty="0" err="1">
                <a:latin typeface="Roboto Light"/>
                <a:ea typeface="Roboto Light"/>
                <a:cs typeface="Roboto Light"/>
                <a:sym typeface="Roboto Light"/>
              </a:rPr>
              <a:t>you</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were</a:t>
            </a:r>
            <a:r>
              <a:rPr lang="fr-FR" sz="1200" dirty="0">
                <a:latin typeface="Roboto Light"/>
                <a:ea typeface="Roboto Light"/>
                <a:cs typeface="Roboto Light"/>
                <a:sym typeface="Roboto Light"/>
              </a:rPr>
              <a:t> a </a:t>
            </a:r>
            <a:r>
              <a:rPr lang="fr-FR" sz="1200" dirty="0" err="1">
                <a:latin typeface="Roboto Light"/>
                <a:ea typeface="Roboto Light"/>
                <a:cs typeface="Roboto Light"/>
                <a:sym typeface="Roboto Light"/>
              </a:rPr>
              <a:t>god</a:t>
            </a:r>
            <a:r>
              <a:rPr lang="fr-FR" sz="1200" dirty="0">
                <a:latin typeface="Roboto Light"/>
                <a:ea typeface="Roboto Light"/>
                <a:cs typeface="Roboto Light"/>
                <a:sym typeface="Roboto Light"/>
              </a:rPr>
              <a:t> at </a:t>
            </a:r>
            <a:r>
              <a:rPr lang="fr-FR" sz="1200" dirty="0" err="1">
                <a:latin typeface="Roboto Light"/>
                <a:ea typeface="Roboto Light"/>
                <a:cs typeface="Roboto Light"/>
                <a:sym typeface="Roboto Light"/>
              </a:rPr>
              <a:t>that</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other</a:t>
            </a:r>
            <a:r>
              <a:rPr lang="fr-FR" sz="1200" dirty="0">
                <a:latin typeface="Roboto Light"/>
                <a:ea typeface="Roboto Light"/>
                <a:cs typeface="Roboto Light"/>
                <a:sym typeface="Roboto Light"/>
              </a:rPr>
              <a:t> tech </a:t>
            </a:r>
            <a:r>
              <a:rPr lang="fr-FR" sz="1200" dirty="0" err="1">
                <a:latin typeface="Roboto Light"/>
                <a:ea typeface="Roboto Light"/>
                <a:cs typeface="Roboto Light"/>
                <a:sym typeface="Roboto Light"/>
              </a:rPr>
              <a:t>before</a:t>
            </a:r>
            <a:r>
              <a:rPr lang="fr-FR" sz="1200" dirty="0">
                <a:latin typeface="Roboto Light"/>
                <a:ea typeface="Roboto Light"/>
                <a:cs typeface="Roboto Light"/>
                <a:sym typeface="Roboto Light"/>
              </a:rPr>
              <a:t>. If no one </a:t>
            </a:r>
            <a:r>
              <a:rPr lang="fr-FR" sz="1200" dirty="0" err="1">
                <a:latin typeface="Roboto Light"/>
                <a:ea typeface="Roboto Light"/>
                <a:cs typeface="Roboto Light"/>
                <a:sym typeface="Roboto Light"/>
              </a:rPr>
              <a:t>else</a:t>
            </a:r>
            <a:r>
              <a:rPr lang="fr-FR" sz="1200" dirty="0">
                <a:latin typeface="Roboto Light"/>
                <a:ea typeface="Roboto Light"/>
                <a:cs typeface="Roboto Light"/>
                <a:sym typeface="Roboto Light"/>
              </a:rPr>
              <a:t> has </a:t>
            </a:r>
            <a:r>
              <a:rPr lang="fr-FR" sz="1200" dirty="0" err="1">
                <a:latin typeface="Roboto Light"/>
                <a:ea typeface="Roboto Light"/>
                <a:cs typeface="Roboto Light"/>
                <a:sym typeface="Roboto Light"/>
              </a:rPr>
              <a:t>knowledge</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you</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become</a:t>
            </a:r>
            <a:r>
              <a:rPr lang="fr-FR" sz="1200" dirty="0">
                <a:latin typeface="Roboto Light"/>
                <a:ea typeface="Roboto Light"/>
                <a:cs typeface="Roboto Light"/>
                <a:sym typeface="Roboto Light"/>
              </a:rPr>
              <a:t> a single point of </a:t>
            </a:r>
            <a:r>
              <a:rPr lang="fr-FR" sz="1200" dirty="0" err="1">
                <a:latin typeface="Roboto Light"/>
                <a:ea typeface="Roboto Light"/>
                <a:cs typeface="Roboto Light"/>
                <a:sym typeface="Roboto Light"/>
              </a:rPr>
              <a:t>failure</a:t>
            </a:r>
            <a:r>
              <a:rPr lang="fr-FR" sz="1200" dirty="0">
                <a:latin typeface="Roboto Light"/>
                <a:ea typeface="Roboto Light"/>
                <a:cs typeface="Roboto Light"/>
                <a:sym typeface="Roboto Light"/>
              </a:rPr>
              <a:t> and </a:t>
            </a:r>
            <a:r>
              <a:rPr lang="fr-FR" sz="1200" dirty="0" err="1">
                <a:latin typeface="Roboto Light"/>
                <a:ea typeface="Roboto Light"/>
                <a:cs typeface="Roboto Light"/>
                <a:sym typeface="Roboto Light"/>
              </a:rPr>
              <a:t>this</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is</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bad</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Anything</a:t>
            </a:r>
            <a:r>
              <a:rPr lang="fr-FR" sz="1200" dirty="0">
                <a:latin typeface="Roboto Light"/>
                <a:ea typeface="Roboto Light"/>
                <a:cs typeface="Roboto Light"/>
                <a:sym typeface="Roboto Light"/>
              </a:rPr>
              <a:t> with alien tech </a:t>
            </a:r>
            <a:r>
              <a:rPr lang="fr-FR" sz="1200" dirty="0" err="1">
                <a:latin typeface="Roboto Light"/>
                <a:ea typeface="Roboto Light"/>
                <a:cs typeface="Roboto Light"/>
                <a:sym typeface="Roboto Light"/>
              </a:rPr>
              <a:t>should</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be</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outsourced</a:t>
            </a:r>
            <a:r>
              <a:rPr lang="fr-FR" sz="1200" dirty="0">
                <a:latin typeface="Roboto Light"/>
                <a:ea typeface="Roboto Light"/>
                <a:cs typeface="Roboto Light"/>
                <a:sym typeface="Roboto Light"/>
              </a:rPr>
              <a:t>.</a:t>
            </a:r>
          </a:p>
          <a:p>
            <a:pPr>
              <a:lnSpc>
                <a:spcPct val="115000"/>
              </a:lnSpc>
              <a:buClr>
                <a:srgbClr val="5BB1E3"/>
              </a:buClr>
              <a:buSzPct val="100000"/>
            </a:pPr>
            <a:endParaRPr lang="fr-FR" sz="1200" dirty="0">
              <a:latin typeface="Roboto Light"/>
              <a:ea typeface="Roboto Light"/>
              <a:cs typeface="Roboto Light"/>
              <a:sym typeface="Roboto Light"/>
            </a:endParaRPr>
          </a:p>
          <a:p>
            <a:pPr>
              <a:lnSpc>
                <a:spcPct val="115000"/>
              </a:lnSpc>
              <a:buClr>
                <a:srgbClr val="5BB1E3"/>
              </a:buClr>
              <a:buSzPct val="100000"/>
            </a:pPr>
            <a:r>
              <a:rPr lang="fr-FR" sz="1200" dirty="0">
                <a:latin typeface="Roboto Light"/>
                <a:ea typeface="Roboto Light"/>
                <a:cs typeface="Roboto Light"/>
                <a:sym typeface="Roboto Light"/>
              </a:rPr>
              <a:t>2 – A bis repetita from the </a:t>
            </a:r>
            <a:r>
              <a:rPr lang="fr-FR" sz="1200" dirty="0" err="1">
                <a:latin typeface="Roboto Light"/>
                <a:ea typeface="Roboto Light"/>
                <a:cs typeface="Roboto Light"/>
                <a:sym typeface="Roboto Light"/>
              </a:rPr>
              <a:t>other</a:t>
            </a:r>
            <a:r>
              <a:rPr lang="fr-FR" sz="1200" dirty="0">
                <a:latin typeface="Roboto Light"/>
                <a:ea typeface="Roboto Light"/>
                <a:cs typeface="Roboto Light"/>
                <a:sym typeface="Roboto Light"/>
              </a:rPr>
              <a:t> slide: all the </a:t>
            </a:r>
            <a:r>
              <a:rPr lang="fr-FR" sz="1200" dirty="0" err="1">
                <a:latin typeface="Roboto Light"/>
                <a:ea typeface="Roboto Light"/>
                <a:cs typeface="Roboto Light"/>
                <a:sym typeface="Roboto Light"/>
              </a:rPr>
              <a:t>things</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we</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deliver</a:t>
            </a:r>
            <a:r>
              <a:rPr lang="fr-FR" sz="1200" dirty="0">
                <a:latin typeface="Roboto Light"/>
                <a:ea typeface="Roboto Light"/>
                <a:cs typeface="Roboto Light"/>
                <a:sym typeface="Roboto Light"/>
              </a:rPr>
              <a:t> are time-</a:t>
            </a:r>
            <a:r>
              <a:rPr lang="fr-FR" sz="1200" dirty="0" err="1">
                <a:latin typeface="Roboto Light"/>
                <a:ea typeface="Roboto Light"/>
                <a:cs typeface="Roboto Light"/>
                <a:sym typeface="Roboto Light"/>
              </a:rPr>
              <a:t>based</a:t>
            </a:r>
            <a:r>
              <a:rPr lang="fr-FR" sz="1200" dirty="0">
                <a:latin typeface="Roboto Light"/>
                <a:ea typeface="Roboto Light"/>
                <a:cs typeface="Roboto Light"/>
                <a:sym typeface="Roboto Light"/>
              </a:rPr>
              <a:t>. Really, as a consultant your only </a:t>
            </a:r>
            <a:r>
              <a:rPr lang="fr-FR" sz="1200" dirty="0" err="1">
                <a:latin typeface="Roboto Light"/>
                <a:ea typeface="Roboto Light"/>
                <a:cs typeface="Roboto Light"/>
                <a:sym typeface="Roboto Light"/>
              </a:rPr>
              <a:t>currency</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is</a:t>
            </a:r>
            <a:r>
              <a:rPr lang="fr-FR" sz="1200" dirty="0">
                <a:latin typeface="Roboto Light"/>
                <a:ea typeface="Roboto Light"/>
                <a:cs typeface="Roboto Light"/>
                <a:sym typeface="Roboto Light"/>
              </a:rPr>
              <a:t> Time. Changes </a:t>
            </a:r>
            <a:r>
              <a:rPr lang="fr-FR" sz="1200" dirty="0" err="1">
                <a:latin typeface="Roboto Light"/>
                <a:ea typeface="Roboto Light"/>
                <a:cs typeface="Roboto Light"/>
                <a:sym typeface="Roboto Light"/>
              </a:rPr>
              <a:t>will</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happen</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often</a:t>
            </a:r>
            <a:r>
              <a:rPr lang="fr-FR" sz="1200" dirty="0">
                <a:latin typeface="Roboto Light"/>
                <a:ea typeface="Roboto Light"/>
                <a:cs typeface="Roboto Light"/>
                <a:sym typeface="Roboto Light"/>
              </a:rPr>
              <a:t> on your </a:t>
            </a:r>
            <a:r>
              <a:rPr lang="fr-FR" sz="1200" dirty="0" err="1">
                <a:latin typeface="Roboto Light"/>
                <a:ea typeface="Roboto Light"/>
                <a:cs typeface="Roboto Light"/>
                <a:sym typeface="Roboto Light"/>
              </a:rPr>
              <a:t>projects</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this</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is</a:t>
            </a:r>
            <a:r>
              <a:rPr lang="fr-FR" sz="1200" dirty="0">
                <a:latin typeface="Roboto Light"/>
                <a:ea typeface="Roboto Light"/>
                <a:cs typeface="Roboto Light"/>
                <a:sym typeface="Roboto Light"/>
              </a:rPr>
              <a:t> normal and as long as they are </a:t>
            </a:r>
            <a:r>
              <a:rPr lang="fr-FR" sz="1200" dirty="0" err="1">
                <a:latin typeface="Roboto Light"/>
                <a:ea typeface="Roboto Light"/>
                <a:cs typeface="Roboto Light"/>
                <a:sym typeface="Roboto Light"/>
              </a:rPr>
              <a:t>documented</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this</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is</a:t>
            </a:r>
            <a:r>
              <a:rPr lang="fr-FR" sz="1200" dirty="0">
                <a:latin typeface="Roboto Light"/>
                <a:ea typeface="Roboto Light"/>
                <a:cs typeface="Roboto Light"/>
                <a:sym typeface="Roboto Light"/>
              </a:rPr>
              <a:t> fine.</a:t>
            </a:r>
          </a:p>
          <a:p>
            <a:pPr>
              <a:lnSpc>
                <a:spcPct val="115000"/>
              </a:lnSpc>
              <a:buClr>
                <a:srgbClr val="5BB1E3"/>
              </a:buClr>
              <a:buSzPct val="100000"/>
            </a:pPr>
            <a:endParaRPr lang="fr-FR" sz="1200" dirty="0">
              <a:latin typeface="Roboto Light"/>
              <a:ea typeface="Roboto Light"/>
              <a:cs typeface="Roboto Light"/>
              <a:sym typeface="Roboto Light"/>
            </a:endParaRPr>
          </a:p>
          <a:p>
            <a:pPr>
              <a:lnSpc>
                <a:spcPct val="115000"/>
              </a:lnSpc>
              <a:buClr>
                <a:srgbClr val="5BB1E3"/>
              </a:buClr>
              <a:buSzPct val="100000"/>
            </a:pPr>
            <a:r>
              <a:rPr lang="fr-FR" sz="1200" dirty="0">
                <a:latin typeface="Roboto Light"/>
                <a:ea typeface="Roboto Light"/>
                <a:cs typeface="Roboto Light"/>
                <a:sym typeface="Roboto Light"/>
              </a:rPr>
              <a:t>3 – A big part of Salesforce </a:t>
            </a:r>
            <a:r>
              <a:rPr lang="fr-FR" sz="1200" dirty="0" err="1">
                <a:latin typeface="Roboto Light"/>
                <a:ea typeface="Roboto Light"/>
                <a:cs typeface="Roboto Light"/>
                <a:sym typeface="Roboto Light"/>
              </a:rPr>
              <a:t>is</a:t>
            </a:r>
            <a:r>
              <a:rPr lang="fr-FR" sz="1200" dirty="0">
                <a:latin typeface="Roboto Light"/>
                <a:ea typeface="Roboto Light"/>
                <a:cs typeface="Roboto Light"/>
                <a:sym typeface="Roboto Light"/>
              </a:rPr>
              <a:t> the business-</a:t>
            </a:r>
            <a:r>
              <a:rPr lang="fr-FR" sz="1200" dirty="0" err="1">
                <a:latin typeface="Roboto Light"/>
                <a:ea typeface="Roboto Light"/>
                <a:cs typeface="Roboto Light"/>
                <a:sym typeface="Roboto Light"/>
              </a:rPr>
              <a:t>facing</a:t>
            </a:r>
            <a:r>
              <a:rPr lang="fr-FR" sz="1200" dirty="0">
                <a:latin typeface="Roboto Light"/>
                <a:ea typeface="Roboto Light"/>
                <a:cs typeface="Roboto Light"/>
                <a:sym typeface="Roboto Light"/>
              </a:rPr>
              <a:t> aspect of </a:t>
            </a:r>
            <a:r>
              <a:rPr lang="fr-FR" sz="1200" dirty="0" err="1">
                <a:latin typeface="Roboto Light"/>
                <a:ea typeface="Roboto Light"/>
                <a:cs typeface="Roboto Light"/>
                <a:sym typeface="Roboto Light"/>
              </a:rPr>
              <a:t>it</a:t>
            </a:r>
            <a:r>
              <a:rPr lang="fr-FR" sz="1200" dirty="0">
                <a:latin typeface="Roboto Light"/>
                <a:ea typeface="Roboto Light"/>
                <a:cs typeface="Roboto Light"/>
                <a:sym typeface="Roboto Light"/>
              </a:rPr>
              <a:t>. Clients </a:t>
            </a:r>
            <a:r>
              <a:rPr lang="fr-FR" sz="1200" dirty="0" err="1">
                <a:latin typeface="Roboto Light"/>
                <a:ea typeface="Roboto Light"/>
                <a:cs typeface="Roboto Light"/>
                <a:sym typeface="Roboto Light"/>
              </a:rPr>
              <a:t>will</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expect</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recommendations</a:t>
            </a:r>
            <a:r>
              <a:rPr lang="fr-FR" sz="1200" dirty="0">
                <a:latin typeface="Roboto Light"/>
                <a:ea typeface="Roboto Light"/>
                <a:cs typeface="Roboto Light"/>
                <a:sym typeface="Roboto Light"/>
              </a:rPr>
              <a:t>, and as </a:t>
            </a:r>
            <a:r>
              <a:rPr lang="fr-FR" sz="1200" dirty="0" err="1">
                <a:latin typeface="Roboto Light"/>
                <a:ea typeface="Roboto Light"/>
                <a:cs typeface="Roboto Light"/>
                <a:sym typeface="Roboto Light"/>
              </a:rPr>
              <a:t>such</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before</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going</a:t>
            </a:r>
            <a:r>
              <a:rPr lang="fr-FR" sz="1200" dirty="0">
                <a:latin typeface="Roboto Light"/>
                <a:ea typeface="Roboto Light"/>
                <a:cs typeface="Roboto Light"/>
                <a:sym typeface="Roboto Light"/>
              </a:rPr>
              <a:t> to a workshop/</a:t>
            </a:r>
            <a:r>
              <a:rPr lang="fr-FR" sz="1200" dirty="0" err="1">
                <a:latin typeface="Roboto Light"/>
                <a:ea typeface="Roboto Light"/>
                <a:cs typeface="Roboto Light"/>
                <a:sym typeface="Roboto Light"/>
              </a:rPr>
              <a:t>project</a:t>
            </a:r>
            <a:r>
              <a:rPr lang="fr-FR" sz="1200" dirty="0">
                <a:latin typeface="Roboto Light"/>
                <a:ea typeface="Roboto Light"/>
                <a:cs typeface="Roboto Light"/>
                <a:sym typeface="Roboto Light"/>
              </a:rPr>
              <a:t> in a new vertical, </a:t>
            </a:r>
            <a:r>
              <a:rPr lang="fr-FR" sz="1200" dirty="0" err="1">
                <a:latin typeface="Roboto Light"/>
                <a:ea typeface="Roboto Light"/>
                <a:cs typeface="Roboto Light"/>
                <a:sym typeface="Roboto Light"/>
              </a:rPr>
              <a:t>some</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reseach</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is</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pretty</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much</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mandatory</a:t>
            </a:r>
            <a:r>
              <a:rPr lang="fr-FR" sz="1200" dirty="0">
                <a:latin typeface="Roboto Light"/>
                <a:ea typeface="Roboto Light"/>
                <a:cs typeface="Roboto Light"/>
                <a:sym typeface="Roboto Light"/>
              </a:rPr>
              <a:t>. This </a:t>
            </a:r>
            <a:r>
              <a:rPr lang="fr-FR" sz="1200" dirty="0" err="1">
                <a:latin typeface="Roboto Light"/>
                <a:ea typeface="Roboto Light"/>
                <a:cs typeface="Roboto Light"/>
                <a:sym typeface="Roboto Light"/>
              </a:rPr>
              <a:t>also</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means</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you</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will</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be</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defacto</a:t>
            </a:r>
            <a:r>
              <a:rPr lang="fr-FR" sz="1200" dirty="0">
                <a:latin typeface="Roboto Light"/>
                <a:ea typeface="Roboto Light"/>
                <a:cs typeface="Roboto Light"/>
                <a:sym typeface="Roboto Light"/>
              </a:rPr>
              <a:t> a translator – </a:t>
            </a:r>
            <a:r>
              <a:rPr lang="fr-FR" sz="1200" dirty="0" err="1">
                <a:latin typeface="Roboto Light"/>
                <a:ea typeface="Roboto Light"/>
                <a:cs typeface="Roboto Light"/>
                <a:sym typeface="Roboto Light"/>
              </a:rPr>
              <a:t>you</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shouldn’t</a:t>
            </a:r>
            <a:r>
              <a:rPr lang="fr-FR" sz="1200" dirty="0">
                <a:latin typeface="Roboto Light"/>
                <a:ea typeface="Roboto Light"/>
                <a:cs typeface="Roboto Light"/>
                <a:sym typeface="Roboto Light"/>
              </a:rPr>
              <a:t> </a:t>
            </a:r>
            <a:r>
              <a:rPr lang="fr-FR" sz="1200" dirty="0" err="1">
                <a:latin typeface="Roboto Light"/>
                <a:ea typeface="Roboto Light"/>
                <a:cs typeface="Roboto Light"/>
                <a:sym typeface="Roboto Light"/>
              </a:rPr>
              <a:t>speak</a:t>
            </a:r>
            <a:r>
              <a:rPr lang="fr-FR" sz="1200" dirty="0">
                <a:latin typeface="Roboto Light"/>
                <a:ea typeface="Roboto Light"/>
                <a:cs typeface="Roboto Light"/>
                <a:sym typeface="Roboto Light"/>
              </a:rPr>
              <a:t> « Salesforce » to the client</a:t>
            </a:r>
          </a:p>
          <a:p>
            <a:pPr lvl="0">
              <a:spcBef>
                <a:spcPts val="0"/>
              </a:spcBef>
              <a:buNone/>
            </a:pPr>
            <a:endParaRPr dirty="0"/>
          </a:p>
        </p:txBody>
      </p:sp>
    </p:spTree>
    <p:extLst>
      <p:ext uri="{BB962C8B-B14F-4D97-AF65-F5344CB8AC3E}">
        <p14:creationId xmlns:p14="http://schemas.microsoft.com/office/powerpoint/2010/main" val="11806198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6" name="Shape 186"/>
          <p:cNvSpPr txBox="1">
            <a:spLocks noGrp="1"/>
          </p:cNvSpPr>
          <p:nvPr>
            <p:ph type="body" idx="1"/>
          </p:nvPr>
        </p:nvSpPr>
        <p:spPr>
          <a:xfrm>
            <a:off x="914400" y="4343400"/>
            <a:ext cx="5029200" cy="4114800"/>
          </a:xfrm>
          <a:prstGeom prst="rect">
            <a:avLst/>
          </a:prstGeom>
        </p:spPr>
        <p:txBody>
          <a:bodyPr lIns="91425" tIns="91425" rIns="91425" bIns="91425" anchor="t" anchorCtr="0">
            <a:noAutofit/>
          </a:bodyPr>
          <a:lstStyle/>
          <a:p>
            <a:pPr lvl="0">
              <a:spcBef>
                <a:spcPts val="0"/>
              </a:spcBef>
              <a:buNone/>
            </a:pPr>
            <a:endParaRPr/>
          </a:p>
        </p:txBody>
      </p:sp>
    </p:spTree>
    <p:extLst>
      <p:ext uri="{BB962C8B-B14F-4D97-AF65-F5344CB8AC3E}">
        <p14:creationId xmlns:p14="http://schemas.microsoft.com/office/powerpoint/2010/main" val="2656031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Image avec légende">
    <p:spTree>
      <p:nvGrpSpPr>
        <p:cNvPr id="1" name="Shape 10"/>
        <p:cNvGrpSpPr/>
        <p:nvPr/>
      </p:nvGrpSpPr>
      <p:grpSpPr>
        <a:xfrm>
          <a:off x="0" y="0"/>
          <a:ext cx="0" cy="0"/>
          <a:chOff x="0" y="0"/>
          <a:chExt cx="0" cy="0"/>
        </a:xfrm>
      </p:grpSpPr>
      <p:sp>
        <p:nvSpPr>
          <p:cNvPr id="11" name="Shape 11"/>
          <p:cNvSpPr txBox="1">
            <a:spLocks noGrp="1"/>
          </p:cNvSpPr>
          <p:nvPr>
            <p:ph type="body" idx="1"/>
          </p:nvPr>
        </p:nvSpPr>
        <p:spPr>
          <a:xfrm>
            <a:off x="839788" y="2057400"/>
            <a:ext cx="3932238" cy="4800600"/>
          </a:xfrm>
          <a:prstGeom prst="rect">
            <a:avLst/>
          </a:prstGeom>
          <a:noFill/>
          <a:ln>
            <a:noFill/>
          </a:ln>
        </p:spPr>
        <p:txBody>
          <a:bodyPr lIns="91425" tIns="91425" rIns="91425" bIns="91425" anchor="t" anchorCtr="0"/>
          <a:lstStyle>
            <a:lvl1pPr marL="0" marR="0" lvl="0" indent="0" algn="l" rtl="0">
              <a:lnSpc>
                <a:spcPct val="115000"/>
              </a:lnSpc>
              <a:spcBef>
                <a:spcPts val="500"/>
              </a:spcBef>
              <a:spcAft>
                <a:spcPts val="0"/>
              </a:spcAft>
              <a:buClr>
                <a:srgbClr val="535353"/>
              </a:buClr>
              <a:buSzPct val="100000"/>
              <a:buFont typeface="Roboto Light"/>
              <a:buChar char="●"/>
              <a:defRPr sz="1300" i="0" u="none" strike="noStrike" cap="none">
                <a:solidFill>
                  <a:srgbClr val="535353"/>
                </a:solidFill>
                <a:latin typeface="Segoe UI" panose="020B0502040204020203" pitchFamily="34" charset="0"/>
                <a:ea typeface="Segoe UI" panose="020B0502040204020203" pitchFamily="34" charset="0"/>
                <a:cs typeface="Segoe UI" panose="020B0502040204020203" pitchFamily="34" charset="0"/>
                <a:sym typeface="Roboto Light"/>
              </a:defRPr>
            </a:lvl1pPr>
            <a:lvl2pPr marL="0" marR="0" lvl="1" indent="228600" algn="l" rtl="0">
              <a:lnSpc>
                <a:spcPct val="115000"/>
              </a:lnSpc>
              <a:spcBef>
                <a:spcPts val="500"/>
              </a:spcBef>
              <a:spcAft>
                <a:spcPts val="0"/>
              </a:spcAft>
              <a:buClr>
                <a:srgbClr val="535353"/>
              </a:buClr>
              <a:buSzPct val="100000"/>
              <a:buFont typeface="Roboto Light"/>
              <a:buChar char="○"/>
              <a:defRPr sz="1300" i="0" u="none" strike="noStrike" cap="none">
                <a:solidFill>
                  <a:srgbClr val="535353"/>
                </a:solidFill>
                <a:latin typeface="Roboto Light"/>
                <a:ea typeface="Roboto Light"/>
                <a:cs typeface="Roboto Light"/>
                <a:sym typeface="Roboto Light"/>
              </a:defRPr>
            </a:lvl2pPr>
            <a:lvl3pPr marL="0" marR="0" lvl="2" indent="457200" algn="l" rtl="0">
              <a:lnSpc>
                <a:spcPct val="115000"/>
              </a:lnSpc>
              <a:spcBef>
                <a:spcPts val="500"/>
              </a:spcBef>
              <a:spcAft>
                <a:spcPts val="0"/>
              </a:spcAft>
              <a:buClr>
                <a:srgbClr val="535353"/>
              </a:buClr>
              <a:buSzPct val="100000"/>
              <a:buFont typeface="Roboto Light"/>
              <a:buChar char="■"/>
              <a:defRPr sz="1300" i="0" u="none" strike="noStrike" cap="none">
                <a:solidFill>
                  <a:srgbClr val="535353"/>
                </a:solidFill>
                <a:latin typeface="Roboto Light"/>
                <a:ea typeface="Roboto Light"/>
                <a:cs typeface="Roboto Light"/>
                <a:sym typeface="Roboto Light"/>
              </a:defRPr>
            </a:lvl3pPr>
            <a:lvl4pPr marL="0" marR="0" lvl="3" indent="685800" algn="l" rtl="0">
              <a:lnSpc>
                <a:spcPct val="115000"/>
              </a:lnSpc>
              <a:spcBef>
                <a:spcPts val="500"/>
              </a:spcBef>
              <a:spcAft>
                <a:spcPts val="0"/>
              </a:spcAft>
              <a:buClr>
                <a:srgbClr val="535353"/>
              </a:buClr>
              <a:buSzPct val="100000"/>
              <a:buFont typeface="Roboto Light"/>
              <a:buChar char="●"/>
              <a:defRPr sz="1300" i="0" u="none" strike="noStrike" cap="none">
                <a:solidFill>
                  <a:srgbClr val="535353"/>
                </a:solidFill>
                <a:latin typeface="Roboto Light"/>
                <a:ea typeface="Roboto Light"/>
                <a:cs typeface="Roboto Light"/>
                <a:sym typeface="Roboto Light"/>
              </a:defRPr>
            </a:lvl4pPr>
            <a:lvl5pPr marL="0" marR="0" lvl="4" indent="914400" algn="l" rtl="0">
              <a:lnSpc>
                <a:spcPct val="115000"/>
              </a:lnSpc>
              <a:spcBef>
                <a:spcPts val="500"/>
              </a:spcBef>
              <a:spcAft>
                <a:spcPts val="0"/>
              </a:spcAft>
              <a:buClr>
                <a:srgbClr val="535353"/>
              </a:buClr>
              <a:buSzPct val="100000"/>
              <a:buFont typeface="Roboto Light"/>
              <a:buChar char="○"/>
              <a:defRPr sz="1300" i="0" u="none" strike="noStrike" cap="none">
                <a:solidFill>
                  <a:srgbClr val="535353"/>
                </a:solidFill>
                <a:latin typeface="Roboto Light"/>
                <a:ea typeface="Roboto Light"/>
                <a:cs typeface="Roboto Light"/>
                <a:sym typeface="Roboto Light"/>
              </a:defRPr>
            </a:lvl5pPr>
            <a:lvl6pPr marL="1498600" marR="0" lvl="5" indent="0" algn="l" rtl="0">
              <a:lnSpc>
                <a:spcPct val="90000"/>
              </a:lnSpc>
              <a:spcBef>
                <a:spcPts val="500"/>
              </a:spcBef>
              <a:spcAft>
                <a:spcPts val="0"/>
              </a:spcAft>
              <a:buNone/>
              <a:defRPr sz="2800" b="0" i="0" u="none" strike="noStrike" cap="none">
                <a:solidFill>
                  <a:srgbClr val="535353"/>
                </a:solidFill>
                <a:latin typeface="Lora"/>
                <a:ea typeface="Lora"/>
                <a:cs typeface="Lora"/>
                <a:sym typeface="Lora"/>
              </a:defRPr>
            </a:lvl6pPr>
            <a:lvl7pPr marL="1727200" marR="0" lvl="6" indent="0" algn="l" rtl="0">
              <a:lnSpc>
                <a:spcPct val="90000"/>
              </a:lnSpc>
              <a:spcBef>
                <a:spcPts val="500"/>
              </a:spcBef>
              <a:spcAft>
                <a:spcPts val="0"/>
              </a:spcAft>
              <a:buNone/>
              <a:defRPr sz="2800" b="0" i="0" u="none" strike="noStrike" cap="none">
                <a:solidFill>
                  <a:srgbClr val="535353"/>
                </a:solidFill>
                <a:latin typeface="Lora"/>
                <a:ea typeface="Lora"/>
                <a:cs typeface="Lora"/>
                <a:sym typeface="Lora"/>
              </a:defRPr>
            </a:lvl7pPr>
            <a:lvl8pPr marL="1955800" marR="0" lvl="7" indent="0" algn="l" rtl="0">
              <a:lnSpc>
                <a:spcPct val="90000"/>
              </a:lnSpc>
              <a:spcBef>
                <a:spcPts val="500"/>
              </a:spcBef>
              <a:spcAft>
                <a:spcPts val="0"/>
              </a:spcAft>
              <a:buNone/>
              <a:defRPr sz="2800" b="0" i="0" u="none" strike="noStrike" cap="none">
                <a:solidFill>
                  <a:srgbClr val="535353"/>
                </a:solidFill>
                <a:latin typeface="Lora"/>
                <a:ea typeface="Lora"/>
                <a:cs typeface="Lora"/>
                <a:sym typeface="Lora"/>
              </a:defRPr>
            </a:lvl8pPr>
            <a:lvl9pPr marL="2184400" marR="0" lvl="8" indent="0" algn="l" rtl="0">
              <a:lnSpc>
                <a:spcPct val="90000"/>
              </a:lnSpc>
              <a:spcBef>
                <a:spcPts val="500"/>
              </a:spcBef>
              <a:spcAft>
                <a:spcPts val="0"/>
              </a:spcAft>
              <a:buNone/>
              <a:defRPr sz="2800" b="0" i="0" u="none" strike="noStrike" cap="none">
                <a:solidFill>
                  <a:srgbClr val="535353"/>
                </a:solidFill>
                <a:latin typeface="Lora"/>
                <a:ea typeface="Lora"/>
                <a:cs typeface="Lora"/>
                <a:sym typeface="Lora"/>
              </a:defRPr>
            </a:lvl9pPr>
          </a:lstStyle>
          <a:p>
            <a:endParaRPr dirty="0"/>
          </a:p>
        </p:txBody>
      </p:sp>
      <p:sp>
        <p:nvSpPr>
          <p:cNvPr id="12" name="Shape 12"/>
          <p:cNvSpPr txBox="1">
            <a:spLocks noGrp="1"/>
          </p:cNvSpPr>
          <p:nvPr>
            <p:ph type="title"/>
          </p:nvPr>
        </p:nvSpPr>
        <p:spPr>
          <a:xfrm>
            <a:off x="2900238" y="230188"/>
            <a:ext cx="6391500" cy="1595400"/>
          </a:xfrm>
          <a:prstGeom prst="rect">
            <a:avLst/>
          </a:prstGeom>
          <a:noFill/>
          <a:ln>
            <a:noFill/>
          </a:ln>
        </p:spPr>
        <p:txBody>
          <a:bodyPr lIns="91425" tIns="91425" rIns="91425" bIns="91425" anchor="ctr" anchorCtr="0"/>
          <a:lstStyle>
            <a:lvl1pPr marL="0" marR="0" lvl="0" indent="0" algn="ctr" rtl="0">
              <a:lnSpc>
                <a:spcPct val="90000"/>
              </a:lnSpc>
              <a:spcBef>
                <a:spcPts val="0"/>
              </a:spcBef>
              <a:spcAft>
                <a:spcPts val="0"/>
              </a:spcAft>
              <a:buClr>
                <a:srgbClr val="292C34"/>
              </a:buClr>
              <a:buSzPct val="100000"/>
              <a:buFont typeface="Roboto"/>
              <a:buNone/>
              <a:defRPr sz="3400" b="1" i="0" u="none" strike="noStrike" cap="none">
                <a:solidFill>
                  <a:srgbClr val="292C34"/>
                </a:solidFill>
                <a:latin typeface="Corbel" panose="020B0503020204020204" pitchFamily="34" charset="0"/>
                <a:ea typeface="Corbel" panose="020B0503020204020204" pitchFamily="34" charset="0"/>
                <a:cs typeface="Corbel" panose="020B0503020204020204" pitchFamily="34" charset="0"/>
                <a:sym typeface="Roboto"/>
              </a:defRPr>
            </a:lvl1pPr>
            <a:lvl2pPr marL="0" marR="0" lvl="1" indent="0" algn="l" rtl="0">
              <a:lnSpc>
                <a:spcPct val="90000"/>
              </a:lnSpc>
              <a:spcBef>
                <a:spcPts val="0"/>
              </a:spcBef>
              <a:buClr>
                <a:srgbClr val="A4947E"/>
              </a:buClr>
              <a:buFont typeface="Lora"/>
              <a:buNone/>
              <a:defRPr sz="4400" b="0" i="0" u="none" strike="noStrike" cap="none">
                <a:solidFill>
                  <a:srgbClr val="A4947E"/>
                </a:solidFill>
                <a:latin typeface="Lora"/>
                <a:ea typeface="Lora"/>
                <a:cs typeface="Lora"/>
                <a:sym typeface="Lora"/>
              </a:defRPr>
            </a:lvl2pPr>
            <a:lvl3pPr marL="0" marR="0" lvl="2" indent="0" algn="l" rtl="0">
              <a:lnSpc>
                <a:spcPct val="90000"/>
              </a:lnSpc>
              <a:spcBef>
                <a:spcPts val="0"/>
              </a:spcBef>
              <a:buClr>
                <a:srgbClr val="A4947E"/>
              </a:buClr>
              <a:buFont typeface="Lora"/>
              <a:buNone/>
              <a:defRPr sz="4400" b="0" i="0" u="none" strike="noStrike" cap="none">
                <a:solidFill>
                  <a:srgbClr val="A4947E"/>
                </a:solidFill>
                <a:latin typeface="Lora"/>
                <a:ea typeface="Lora"/>
                <a:cs typeface="Lora"/>
                <a:sym typeface="Lora"/>
              </a:defRPr>
            </a:lvl3pPr>
            <a:lvl4pPr marL="0" marR="0" lvl="3" indent="0" algn="l" rtl="0">
              <a:lnSpc>
                <a:spcPct val="90000"/>
              </a:lnSpc>
              <a:spcBef>
                <a:spcPts val="0"/>
              </a:spcBef>
              <a:buClr>
                <a:srgbClr val="A4947E"/>
              </a:buClr>
              <a:buFont typeface="Lora"/>
              <a:buNone/>
              <a:defRPr sz="4400" b="0" i="0" u="none" strike="noStrike" cap="none">
                <a:solidFill>
                  <a:srgbClr val="A4947E"/>
                </a:solidFill>
                <a:latin typeface="Lora"/>
                <a:ea typeface="Lora"/>
                <a:cs typeface="Lora"/>
                <a:sym typeface="Lora"/>
              </a:defRPr>
            </a:lvl4pPr>
            <a:lvl5pPr marL="0" marR="0" lvl="4" indent="0" algn="l" rtl="0">
              <a:lnSpc>
                <a:spcPct val="90000"/>
              </a:lnSpc>
              <a:spcBef>
                <a:spcPts val="0"/>
              </a:spcBef>
              <a:buClr>
                <a:srgbClr val="A4947E"/>
              </a:buClr>
              <a:buFont typeface="Lora"/>
              <a:buNone/>
              <a:defRPr sz="4400" b="0" i="0" u="none" strike="noStrike" cap="none">
                <a:solidFill>
                  <a:srgbClr val="A4947E"/>
                </a:solidFill>
                <a:latin typeface="Lora"/>
                <a:ea typeface="Lora"/>
                <a:cs typeface="Lora"/>
                <a:sym typeface="Lora"/>
              </a:defRPr>
            </a:lvl5pPr>
            <a:lvl6pPr marL="0" marR="0" lvl="5" indent="0" algn="l" rtl="0">
              <a:lnSpc>
                <a:spcPct val="90000"/>
              </a:lnSpc>
              <a:spcBef>
                <a:spcPts val="0"/>
              </a:spcBef>
              <a:buClr>
                <a:srgbClr val="A4947E"/>
              </a:buClr>
              <a:buFont typeface="Lora"/>
              <a:buNone/>
              <a:defRPr sz="4400" b="0" i="0" u="none" strike="noStrike" cap="none">
                <a:solidFill>
                  <a:srgbClr val="A4947E"/>
                </a:solidFill>
                <a:latin typeface="Lora"/>
                <a:ea typeface="Lora"/>
                <a:cs typeface="Lora"/>
                <a:sym typeface="Lora"/>
              </a:defRPr>
            </a:lvl6pPr>
            <a:lvl7pPr marL="0" marR="0" lvl="6" indent="0" algn="l" rtl="0">
              <a:lnSpc>
                <a:spcPct val="90000"/>
              </a:lnSpc>
              <a:spcBef>
                <a:spcPts val="0"/>
              </a:spcBef>
              <a:buClr>
                <a:srgbClr val="A4947E"/>
              </a:buClr>
              <a:buFont typeface="Lora"/>
              <a:buNone/>
              <a:defRPr sz="4400" b="0" i="0" u="none" strike="noStrike" cap="none">
                <a:solidFill>
                  <a:srgbClr val="A4947E"/>
                </a:solidFill>
                <a:latin typeface="Lora"/>
                <a:ea typeface="Lora"/>
                <a:cs typeface="Lora"/>
                <a:sym typeface="Lora"/>
              </a:defRPr>
            </a:lvl7pPr>
            <a:lvl8pPr marL="0" marR="0" lvl="7" indent="0" algn="l" rtl="0">
              <a:lnSpc>
                <a:spcPct val="90000"/>
              </a:lnSpc>
              <a:spcBef>
                <a:spcPts val="0"/>
              </a:spcBef>
              <a:buClr>
                <a:srgbClr val="A4947E"/>
              </a:buClr>
              <a:buFont typeface="Lora"/>
              <a:buNone/>
              <a:defRPr sz="4400" b="0" i="0" u="none" strike="noStrike" cap="none">
                <a:solidFill>
                  <a:srgbClr val="A4947E"/>
                </a:solidFill>
                <a:latin typeface="Lora"/>
                <a:ea typeface="Lora"/>
                <a:cs typeface="Lora"/>
                <a:sym typeface="Lora"/>
              </a:defRPr>
            </a:lvl8pPr>
            <a:lvl9pPr marL="0" marR="0" lvl="8" indent="0" algn="l" rtl="0">
              <a:lnSpc>
                <a:spcPct val="90000"/>
              </a:lnSpc>
              <a:spcBef>
                <a:spcPts val="0"/>
              </a:spcBef>
              <a:buClr>
                <a:srgbClr val="A4947E"/>
              </a:buClr>
              <a:buFont typeface="Lora"/>
              <a:buNone/>
              <a:defRPr sz="4400" b="0" i="0" u="none" strike="noStrike" cap="none">
                <a:solidFill>
                  <a:srgbClr val="A4947E"/>
                </a:solidFill>
                <a:latin typeface="Lora"/>
                <a:ea typeface="Lora"/>
                <a:cs typeface="Lora"/>
                <a:sym typeface="Lora"/>
              </a:defRPr>
            </a:lvl9pPr>
          </a:lstStyle>
          <a:p>
            <a:endParaRPr dirty="0"/>
          </a:p>
        </p:txBody>
      </p:sp>
      <p:sp>
        <p:nvSpPr>
          <p:cNvPr id="13" name="Shape 13"/>
          <p:cNvSpPr txBox="1">
            <a:spLocks noGrp="1"/>
          </p:cNvSpPr>
          <p:nvPr>
            <p:ph type="sldNum" idx="12"/>
          </p:nvPr>
        </p:nvSpPr>
        <p:spPr>
          <a:xfrm>
            <a:off x="8396506" y="6232750"/>
            <a:ext cx="3490050" cy="525000"/>
          </a:xfrm>
          <a:prstGeom prst="rect">
            <a:avLst/>
          </a:prstGeom>
        </p:spPr>
        <p:txBody>
          <a:bodyPr lIns="223475" tIns="223475" rIns="223475" bIns="223475" anchor="ctr" anchorCtr="0">
            <a:noAutofit/>
          </a:bodyPr>
          <a:lstStyle/>
          <a:p>
            <a:fld id="{00000000-1234-1234-1234-123412341234}" type="slidenum">
              <a:rPr lang="en-US" sz="1050" smtClean="0">
                <a:solidFill>
                  <a:srgbClr val="616D72"/>
                </a:solidFill>
              </a:rPr>
              <a:pPr/>
              <a:t>‹#›</a:t>
            </a:fld>
            <a:endParaRPr lang="en-US" sz="1050">
              <a:solidFill>
                <a:srgbClr val="616D72"/>
              </a:solidFill>
            </a:endParaRPr>
          </a:p>
        </p:txBody>
      </p:sp>
    </p:spTree>
    <p:extLst>
      <p:ext uri="{BB962C8B-B14F-4D97-AF65-F5344CB8AC3E}">
        <p14:creationId xmlns:p14="http://schemas.microsoft.com/office/powerpoint/2010/main" val="2669931259"/>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0F53335-0321-4D1D-9781-21AD504741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AE99E927-7D36-4677-950B-8AC4D85FA5E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E92EC615-740A-4336-9DBD-02AE42B7D1B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B716D30-5356-4F09-A9BA-9D3CD80B5F1A}" type="datetimeFigureOut">
              <a:rPr lang="en-US" smtClean="0"/>
              <a:t>30-Apr-20</a:t>
            </a:fld>
            <a:endParaRPr lang="en-US"/>
          </a:p>
        </p:txBody>
      </p:sp>
      <p:sp>
        <p:nvSpPr>
          <p:cNvPr id="5" name="Footer Placeholder 4">
            <a:extLst>
              <a:ext uri="{FF2B5EF4-FFF2-40B4-BE49-F238E27FC236}">
                <a16:creationId xmlns:a16="http://schemas.microsoft.com/office/drawing/2014/main" id="{934053E1-D791-47C0-988E-2D1DE87E4A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96EE2DA-0188-4AA5-B148-AB80F68DE3A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DBE350-A61C-4BBD-8BA6-9BEDE2D9EA61}" type="slidenum">
              <a:rPr lang="en-US" smtClean="0"/>
              <a:t>‹#›</a:t>
            </a:fld>
            <a:endParaRPr lang="en-US"/>
          </a:p>
        </p:txBody>
      </p:sp>
    </p:spTree>
    <p:extLst>
      <p:ext uri="{BB962C8B-B14F-4D97-AF65-F5344CB8AC3E}">
        <p14:creationId xmlns:p14="http://schemas.microsoft.com/office/powerpoint/2010/main" val="3483557716"/>
      </p:ext>
    </p:extLst>
  </p:cSld>
  <p:clrMap bg1="lt1" tx1="dk1" bg2="lt2" tx2="dk2" accent1="accent1" accent2="accent2" accent3="accent3" accent4="accent4" accent5="accent5" accent6="accent6" hlink="hlink" folHlink="folHlink"/>
  <p:sldLayoutIdLst>
    <p:sldLayoutId id="2147483660" r:id="rId1"/>
  </p:sldLayoutIdLst>
  <p:txStyles>
    <p:titleStyle>
      <a:lvl1pPr algn="l" defTabSz="914400" rtl="0" eaLnBrk="1" latinLnBrk="0" hangingPunct="1">
        <a:lnSpc>
          <a:spcPct val="90000"/>
        </a:lnSpc>
        <a:spcBef>
          <a:spcPct val="0"/>
        </a:spcBef>
        <a:buNone/>
        <a:defRPr sz="4400" kern="1200">
          <a:solidFill>
            <a:schemeClr val="tx1"/>
          </a:solidFill>
          <a:latin typeface="Corbel" panose="020B0503020204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Corbel" panose="020B0503020204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Corbel" panose="020B0503020204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Corbel" panose="020B0503020204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rbel" panose="020B0503020204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Corbel" panose="020B0503020204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s://discordapp.com/channels/246568944213819393/246568944213819393/703705618942394448" TargetMode="Externa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wiki.sfxd.org/books/best-practices/chapter/field-conventions"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hyperlink" Target="https://trailhead.salesforce.com/modules/ux-personas-for-salesforce/units/work_with_personas" TargetMode="Externa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hyperlink" Target="https://wiki.sfxd.org/" TargetMode="External"/><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hyperlink" Target="https://wiki.sfxd.org/books/cool-links-stuff/page/salesforce-architecture-resources" TargetMode="External"/><Relationship Id="rId5" Type="http://schemas.openxmlformats.org/officeDocument/2006/relationships/hyperlink" Target="https://wiki.sfxd.org/books/tsalbs-presentations/" TargetMode="External"/><Relationship Id="rId4" Type="http://schemas.openxmlformats.org/officeDocument/2006/relationships/hyperlink" Target="https://wiki.sfxd.org/books/managing-a-salesforce-project"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join.sfxd.org/" TargetMode="External"/><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
        <p:cNvGrpSpPr/>
        <p:nvPr/>
      </p:nvGrpSpPr>
      <p:grpSpPr>
        <a:xfrm>
          <a:off x="0" y="0"/>
          <a:ext cx="0" cy="0"/>
          <a:chOff x="0" y="0"/>
          <a:chExt cx="0" cy="0"/>
        </a:xfrm>
      </p:grpSpPr>
      <p:sp>
        <p:nvSpPr>
          <p:cNvPr id="21" name="Shape 21"/>
          <p:cNvSpPr/>
          <p:nvPr/>
        </p:nvSpPr>
        <p:spPr>
          <a:xfrm>
            <a:off x="-4764" y="-114299"/>
            <a:ext cx="12287252" cy="6986019"/>
          </a:xfrm>
          <a:prstGeom prst="rect">
            <a:avLst/>
          </a:prstGeom>
          <a:solidFill>
            <a:srgbClr val="2C2F33"/>
          </a:solidFill>
          <a:ln>
            <a:noFill/>
          </a:ln>
        </p:spPr>
        <p:txBody>
          <a:bodyPr lIns="45713" tIns="45713" rIns="45713" bIns="45713" anchor="ctr" anchorCtr="0">
            <a:noAutofit/>
          </a:bodyPr>
          <a:lstStyle/>
          <a:p>
            <a:endParaRPr sz="900" dirty="0">
              <a:solidFill>
                <a:srgbClr val="0D8CD6"/>
              </a:solidFill>
            </a:endParaRPr>
          </a:p>
        </p:txBody>
      </p:sp>
      <p:sp>
        <p:nvSpPr>
          <p:cNvPr id="22" name="Shape 22"/>
          <p:cNvSpPr txBox="1">
            <a:spLocks noGrp="1"/>
          </p:cNvSpPr>
          <p:nvPr>
            <p:ph type="title"/>
          </p:nvPr>
        </p:nvSpPr>
        <p:spPr>
          <a:xfrm>
            <a:off x="576925" y="2352863"/>
            <a:ext cx="6391500" cy="1928250"/>
          </a:xfrm>
          <a:prstGeom prst="rect">
            <a:avLst/>
          </a:prstGeom>
          <a:noFill/>
          <a:ln>
            <a:noFill/>
          </a:ln>
        </p:spPr>
        <p:txBody>
          <a:bodyPr vert="horz" lIns="45713" tIns="45713" rIns="45713" bIns="45713" rtlCol="0" anchor="b" anchorCtr="0">
            <a:noAutofit/>
          </a:bodyPr>
          <a:lstStyle/>
          <a:p>
            <a:pPr algn="l">
              <a:buClr>
                <a:srgbClr val="A4947E"/>
              </a:buClr>
              <a:buSzPct val="25000"/>
            </a:pPr>
            <a:r>
              <a:rPr lang="fr-FR" sz="4800" dirty="0">
                <a:solidFill>
                  <a:srgbClr val="FFFFFF"/>
                </a:solidFill>
                <a:latin typeface="Corbel" panose="020B0503020204020204" pitchFamily="34" charset="0"/>
              </a:rPr>
              <a:t>SFXD Trainings</a:t>
            </a:r>
            <a:br>
              <a:rPr lang="fr-FR" sz="4800" dirty="0">
                <a:solidFill>
                  <a:srgbClr val="FFFFFF"/>
                </a:solidFill>
              </a:rPr>
            </a:br>
            <a:r>
              <a:rPr lang="fr-FR" sz="4800" dirty="0">
                <a:solidFill>
                  <a:srgbClr val="FFFFFF"/>
                </a:solidFill>
              </a:rPr>
              <a:t>1- Basic Consulting</a:t>
            </a:r>
            <a:endParaRPr lang="en-US" sz="5950" dirty="0">
              <a:solidFill>
                <a:srgbClr val="FFFFFF"/>
              </a:solidFill>
              <a:latin typeface="Corbel" panose="020B0503020204020204" pitchFamily="34" charset="0"/>
            </a:endParaRPr>
          </a:p>
        </p:txBody>
      </p:sp>
      <p:sp>
        <p:nvSpPr>
          <p:cNvPr id="24" name="Shape 24"/>
          <p:cNvSpPr txBox="1">
            <a:spLocks noGrp="1"/>
          </p:cNvSpPr>
          <p:nvPr>
            <p:ph type="title"/>
          </p:nvPr>
        </p:nvSpPr>
        <p:spPr>
          <a:xfrm>
            <a:off x="625914" y="6264422"/>
            <a:ext cx="4612836" cy="275550"/>
          </a:xfrm>
          <a:prstGeom prst="rect">
            <a:avLst/>
          </a:prstGeom>
          <a:noFill/>
          <a:ln>
            <a:noFill/>
          </a:ln>
        </p:spPr>
        <p:txBody>
          <a:bodyPr vert="horz" lIns="45713" tIns="45713" rIns="45713" bIns="45713" rtlCol="0" anchor="b" anchorCtr="0">
            <a:noAutofit/>
          </a:bodyPr>
          <a:lstStyle/>
          <a:p>
            <a:pPr algn="l">
              <a:buClr>
                <a:srgbClr val="A4947E"/>
              </a:buClr>
              <a:buSzPct val="25000"/>
            </a:pPr>
            <a:r>
              <a:rPr lang="en-US" sz="1000" b="0" dirty="0">
                <a:solidFill>
                  <a:srgbClr val="FFFFFF"/>
                </a:solidFill>
                <a:latin typeface="Segoe UI" panose="020B0502040204020203" pitchFamily="34" charset="0"/>
                <a:ea typeface="Roboto Condensed"/>
                <a:cs typeface="Roboto Condensed"/>
                <a:sym typeface="Roboto Condensed"/>
              </a:rPr>
              <a:t>This document was created by SFXD members for SFXD and is free of all rights</a:t>
            </a:r>
          </a:p>
        </p:txBody>
      </p:sp>
      <p:pic>
        <p:nvPicPr>
          <p:cNvPr id="23" name="Shape 23"/>
          <p:cNvPicPr preferRelativeResize="0">
            <a:picLocks noChangeAspect="1"/>
          </p:cNvPicPr>
          <p:nvPr/>
        </p:nvPicPr>
        <p:blipFill>
          <a:blip r:embed="rId3">
            <a:extLst>
              <a:ext uri="{28A0092B-C50C-407E-A947-70E740481C1C}">
                <a14:useLocalDpi xmlns:a14="http://schemas.microsoft.com/office/drawing/2010/main" val="0"/>
              </a:ext>
            </a:extLst>
          </a:blip>
          <a:srcRect/>
          <a:stretch/>
        </p:blipFill>
        <p:spPr>
          <a:xfrm>
            <a:off x="6968425" y="1101100"/>
            <a:ext cx="4842500" cy="4842500"/>
          </a:xfrm>
          <a:prstGeom prst="rect">
            <a:avLst/>
          </a:prstGeom>
          <a:noFill/>
          <a:ln>
            <a:noFill/>
          </a:ln>
        </p:spPr>
      </p:pic>
      <p:pic>
        <p:nvPicPr>
          <p:cNvPr id="3" name="Picture 2" descr="A picture containing object&#10;&#10;Description automatically generated">
            <a:extLst>
              <a:ext uri="{FF2B5EF4-FFF2-40B4-BE49-F238E27FC236}">
                <a16:creationId xmlns:a16="http://schemas.microsoft.com/office/drawing/2014/main" id="{371C3C67-1073-42AD-A69D-C9B1EE5BCA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61683" y="5513436"/>
            <a:ext cx="1765446" cy="1398233"/>
          </a:xfrm>
          <a:prstGeom prst="rect">
            <a:avLst/>
          </a:prstGeom>
        </p:spPr>
      </p:pic>
    </p:spTree>
    <p:extLst>
      <p:ext uri="{BB962C8B-B14F-4D97-AF65-F5344CB8AC3E}">
        <p14:creationId xmlns:p14="http://schemas.microsoft.com/office/powerpoint/2010/main" val="1287730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
        <p:cNvGrpSpPr/>
        <p:nvPr/>
      </p:nvGrpSpPr>
      <p:grpSpPr>
        <a:xfrm>
          <a:off x="0" y="0"/>
          <a:ext cx="0" cy="0"/>
          <a:chOff x="0" y="0"/>
          <a:chExt cx="0" cy="0"/>
        </a:xfrm>
      </p:grpSpPr>
      <p:sp>
        <p:nvSpPr>
          <p:cNvPr id="21" name="Shape 21"/>
          <p:cNvSpPr/>
          <p:nvPr/>
        </p:nvSpPr>
        <p:spPr>
          <a:xfrm>
            <a:off x="-4764" y="-114299"/>
            <a:ext cx="12287252" cy="6986019"/>
          </a:xfrm>
          <a:prstGeom prst="rect">
            <a:avLst/>
          </a:prstGeom>
          <a:solidFill>
            <a:srgbClr val="2C2F33"/>
          </a:solidFill>
          <a:ln>
            <a:noFill/>
          </a:ln>
        </p:spPr>
        <p:txBody>
          <a:bodyPr lIns="45713" tIns="45713" rIns="45713" bIns="45713" anchor="ctr" anchorCtr="0">
            <a:noAutofit/>
          </a:bodyPr>
          <a:lstStyle/>
          <a:p>
            <a:endParaRPr sz="900" dirty="0">
              <a:solidFill>
                <a:srgbClr val="0D8CD6"/>
              </a:solidFill>
            </a:endParaRPr>
          </a:p>
        </p:txBody>
      </p:sp>
      <p:sp>
        <p:nvSpPr>
          <p:cNvPr id="22" name="Shape 22"/>
          <p:cNvSpPr txBox="1">
            <a:spLocks noGrp="1"/>
          </p:cNvSpPr>
          <p:nvPr>
            <p:ph type="title"/>
          </p:nvPr>
        </p:nvSpPr>
        <p:spPr>
          <a:xfrm>
            <a:off x="576925" y="2352863"/>
            <a:ext cx="6391500" cy="1928250"/>
          </a:xfrm>
          <a:prstGeom prst="rect">
            <a:avLst/>
          </a:prstGeom>
          <a:noFill/>
          <a:ln>
            <a:noFill/>
          </a:ln>
        </p:spPr>
        <p:txBody>
          <a:bodyPr vert="horz" lIns="45713" tIns="45713" rIns="45713" bIns="45713" rtlCol="0" anchor="b" anchorCtr="0">
            <a:noAutofit/>
          </a:bodyPr>
          <a:lstStyle/>
          <a:p>
            <a:pPr algn="l">
              <a:buClr>
                <a:srgbClr val="A4947E"/>
              </a:buClr>
              <a:buSzPct val="25000"/>
            </a:pPr>
            <a:r>
              <a:rPr lang="fr-FR" sz="4800" dirty="0">
                <a:solidFill>
                  <a:srgbClr val="FFFFFF"/>
                </a:solidFill>
                <a:latin typeface="Corbel" panose="020B0503020204020204" pitchFamily="34" charset="0"/>
              </a:rPr>
              <a:t>Clients and You</a:t>
            </a:r>
            <a:endParaRPr lang="en-US" sz="5950" dirty="0">
              <a:solidFill>
                <a:srgbClr val="FFFFFF"/>
              </a:solidFill>
              <a:latin typeface="Corbel" panose="020B0503020204020204" pitchFamily="34" charset="0"/>
            </a:endParaRPr>
          </a:p>
        </p:txBody>
      </p:sp>
      <p:sp>
        <p:nvSpPr>
          <p:cNvPr id="24" name="Shape 24"/>
          <p:cNvSpPr txBox="1">
            <a:spLocks noGrp="1"/>
          </p:cNvSpPr>
          <p:nvPr>
            <p:ph type="title"/>
          </p:nvPr>
        </p:nvSpPr>
        <p:spPr>
          <a:xfrm>
            <a:off x="625914" y="6264422"/>
            <a:ext cx="4612836" cy="275550"/>
          </a:xfrm>
          <a:prstGeom prst="rect">
            <a:avLst/>
          </a:prstGeom>
          <a:noFill/>
          <a:ln>
            <a:noFill/>
          </a:ln>
        </p:spPr>
        <p:txBody>
          <a:bodyPr vert="horz" lIns="45713" tIns="45713" rIns="45713" bIns="45713" rtlCol="0" anchor="b" anchorCtr="0">
            <a:noAutofit/>
          </a:bodyPr>
          <a:lstStyle/>
          <a:p>
            <a:pPr algn="l">
              <a:buClr>
                <a:srgbClr val="A4947E"/>
              </a:buClr>
              <a:buSzPct val="25000"/>
            </a:pPr>
            <a:r>
              <a:rPr lang="en-US" sz="1000" b="0" dirty="0">
                <a:solidFill>
                  <a:srgbClr val="FFFFFF"/>
                </a:solidFill>
                <a:latin typeface="Segoe UI" panose="020B0502040204020203" pitchFamily="34" charset="0"/>
                <a:ea typeface="Roboto Condensed"/>
                <a:cs typeface="Roboto Condensed"/>
                <a:sym typeface="Roboto Condensed"/>
              </a:rPr>
              <a:t>This document was created by SFXD members for SFXD and is free of all rights</a:t>
            </a:r>
          </a:p>
        </p:txBody>
      </p:sp>
      <p:pic>
        <p:nvPicPr>
          <p:cNvPr id="23" name="Shape 23"/>
          <p:cNvPicPr preferRelativeResize="0">
            <a:picLocks noChangeAspect="1"/>
          </p:cNvPicPr>
          <p:nvPr/>
        </p:nvPicPr>
        <p:blipFill>
          <a:blip r:embed="rId3">
            <a:extLst>
              <a:ext uri="{28A0092B-C50C-407E-A947-70E740481C1C}">
                <a14:useLocalDpi xmlns:a14="http://schemas.microsoft.com/office/drawing/2010/main" val="0"/>
              </a:ext>
            </a:extLst>
          </a:blip>
          <a:srcRect/>
          <a:stretch/>
        </p:blipFill>
        <p:spPr>
          <a:xfrm>
            <a:off x="6968425" y="1101100"/>
            <a:ext cx="4842500" cy="4842500"/>
          </a:xfrm>
          <a:prstGeom prst="rect">
            <a:avLst/>
          </a:prstGeom>
          <a:noFill/>
          <a:ln>
            <a:noFill/>
          </a:ln>
        </p:spPr>
      </p:pic>
      <p:pic>
        <p:nvPicPr>
          <p:cNvPr id="3" name="Picture 2" descr="A picture containing object&#10;&#10;Description automatically generated">
            <a:extLst>
              <a:ext uri="{FF2B5EF4-FFF2-40B4-BE49-F238E27FC236}">
                <a16:creationId xmlns:a16="http://schemas.microsoft.com/office/drawing/2014/main" id="{371C3C67-1073-42AD-A69D-C9B1EE5BCA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61683" y="5513436"/>
            <a:ext cx="1765446" cy="1398233"/>
          </a:xfrm>
          <a:prstGeom prst="rect">
            <a:avLst/>
          </a:prstGeom>
        </p:spPr>
      </p:pic>
    </p:spTree>
    <p:extLst>
      <p:ext uri="{BB962C8B-B14F-4D97-AF65-F5344CB8AC3E}">
        <p14:creationId xmlns:p14="http://schemas.microsoft.com/office/powerpoint/2010/main" val="34747733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11</a:t>
            </a:fld>
            <a:endParaRPr lang="en-US"/>
          </a:p>
        </p:txBody>
      </p:sp>
      <p:sp>
        <p:nvSpPr>
          <p:cNvPr id="192" name="Shape 192"/>
          <p:cNvSpPr/>
          <p:nvPr/>
        </p:nvSpPr>
        <p:spPr>
          <a:xfrm>
            <a:off x="830173" y="1592023"/>
            <a:ext cx="9922788" cy="4358140"/>
          </a:xfrm>
          <a:prstGeom prst="rect">
            <a:avLst/>
          </a:prstGeom>
          <a:noFill/>
          <a:ln>
            <a:noFill/>
          </a:ln>
        </p:spPr>
        <p:txBody>
          <a:bodyPr lIns="0" tIns="0" rIns="0" bIns="0" anchor="t" anchorCtr="0">
            <a:noAutofit/>
          </a:bodyPr>
          <a:lstStyle/>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Even if you are a junior, every time you speak, to the client, you are THE EXPERT.</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You can and must assign tasks to the client, as well as challenge their assumptions.</a:t>
            </a:r>
            <a:br>
              <a:rPr lang="en-US" sz="1600" dirty="0">
                <a:solidFill>
                  <a:schemeClr val="bg1">
                    <a:lumMod val="50000"/>
                  </a:schemeClr>
                </a:solidFill>
                <a:latin typeface="Segoe UI" panose="020B0502040204020203" pitchFamily="34" charset="0"/>
                <a:ea typeface="Roboto Light"/>
                <a:cs typeface="Roboto Light"/>
                <a:sym typeface="Roboto Light"/>
              </a:rPr>
            </a:br>
            <a:r>
              <a:rPr lang="en-US" sz="1600" dirty="0">
                <a:solidFill>
                  <a:schemeClr val="bg1">
                    <a:lumMod val="50000"/>
                  </a:schemeClr>
                </a:solidFill>
                <a:latin typeface="Segoe UI" panose="020B0502040204020203" pitchFamily="34" charset="0"/>
                <a:ea typeface="Roboto Light"/>
                <a:cs typeface="Roboto Light"/>
                <a:sym typeface="Roboto Light"/>
              </a:rPr>
              <a:t>Yes, even to their C-Levels. Hierarchy does not affect you, you are a consultant.</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On getting clarification</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Always ask questions, even if the client gets a bit frustrated – your understanding what they need is more important. </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Being THE EXPERT does not mean you have to say you understand everything.</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On jumping the gun</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Being THE EXPERT does not mean you’re never wrong. Propose solutions, discuss potential outcomes, get feedback. Solution design is an iterative process, it’s OK to highlight assumptions and move forward.</a:t>
            </a:r>
          </a:p>
        </p:txBody>
      </p:sp>
      <p:sp>
        <p:nvSpPr>
          <p:cNvPr id="197" name="Shape 197"/>
          <p:cNvSpPr txBox="1">
            <a:spLocks noGrp="1"/>
          </p:cNvSpPr>
          <p:nvPr>
            <p:ph type="title"/>
          </p:nvPr>
        </p:nvSpPr>
        <p:spPr>
          <a:xfrm>
            <a:off x="2900238" y="835300"/>
            <a:ext cx="6391500" cy="9903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rPr>
              <a:t>Know your place</a:t>
            </a:r>
            <a:br>
              <a:rPr lang="en-US" sz="3050" dirty="0">
                <a:solidFill>
                  <a:srgbClr val="2D3C42"/>
                </a:solidFill>
              </a:rPr>
            </a:br>
            <a:endParaRPr sz="3050" dirty="0">
              <a:solidFill>
                <a:srgbClr val="2D3C42"/>
              </a:solidFill>
            </a:endParaRPr>
          </a:p>
        </p:txBody>
      </p:sp>
    </p:spTree>
    <p:extLst>
      <p:ext uri="{BB962C8B-B14F-4D97-AF65-F5344CB8AC3E}">
        <p14:creationId xmlns:p14="http://schemas.microsoft.com/office/powerpoint/2010/main" val="25186520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12</a:t>
            </a:fld>
            <a:endParaRPr lang="en-US"/>
          </a:p>
        </p:txBody>
      </p:sp>
      <p:sp>
        <p:nvSpPr>
          <p:cNvPr id="192" name="Shape 192"/>
          <p:cNvSpPr/>
          <p:nvPr/>
        </p:nvSpPr>
        <p:spPr>
          <a:xfrm>
            <a:off x="830173" y="1592023"/>
            <a:ext cx="9922788" cy="4358140"/>
          </a:xfrm>
          <a:prstGeom prst="rect">
            <a:avLst/>
          </a:prstGeom>
          <a:noFill/>
          <a:ln>
            <a:noFill/>
          </a:ln>
        </p:spPr>
        <p:txBody>
          <a:bodyPr lIns="0" tIns="0" rIns="0" bIns="0" anchor="t" anchorCtr="0">
            <a:noAutofit/>
          </a:bodyPr>
          <a:lstStyle/>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Expect from the clients the deliverables that they need to give you, and document properly the lack to do so.</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On client deliverables</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If the client is late to deliver things, log it in an email, adapt timeline, and warn them of impact on the project.</a:t>
            </a:r>
            <a:br>
              <a:rPr lang="en-US" sz="1600" dirty="0">
                <a:solidFill>
                  <a:schemeClr val="bg1">
                    <a:lumMod val="50000"/>
                  </a:schemeClr>
                </a:solidFill>
                <a:latin typeface="Segoe UI" panose="020B0502040204020203" pitchFamily="34" charset="0"/>
                <a:ea typeface="Roboto Light"/>
                <a:cs typeface="Roboto Light"/>
                <a:sym typeface="Roboto Light"/>
              </a:rPr>
            </a:br>
            <a:r>
              <a:rPr lang="en-US" sz="1600" dirty="0">
                <a:solidFill>
                  <a:schemeClr val="bg1">
                    <a:lumMod val="50000"/>
                  </a:schemeClr>
                </a:solidFill>
                <a:latin typeface="Segoe UI" panose="020B0502040204020203" pitchFamily="34" charset="0"/>
                <a:ea typeface="Roboto Light"/>
                <a:cs typeface="Roboto Light"/>
                <a:sym typeface="Roboto Light"/>
              </a:rPr>
              <a:t>You cannot deliver things lacking basic documentation, which is a completely OK subject to broach via email to you client.</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On escalations</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Sometimes clients are unhappy. </a:t>
            </a:r>
            <a:br>
              <a:rPr lang="en-US" sz="1600" dirty="0">
                <a:solidFill>
                  <a:schemeClr val="bg1">
                    <a:lumMod val="50000"/>
                  </a:schemeClr>
                </a:solidFill>
                <a:latin typeface="Segoe UI" panose="020B0502040204020203" pitchFamily="34" charset="0"/>
                <a:ea typeface="Roboto Light"/>
                <a:cs typeface="Roboto Light"/>
                <a:sym typeface="Roboto Light"/>
              </a:rPr>
            </a:br>
            <a:r>
              <a:rPr lang="en-US" sz="1600" dirty="0">
                <a:solidFill>
                  <a:schemeClr val="bg1">
                    <a:lumMod val="50000"/>
                  </a:schemeClr>
                </a:solidFill>
                <a:latin typeface="Segoe UI" panose="020B0502040204020203" pitchFamily="34" charset="0"/>
                <a:ea typeface="Roboto Light"/>
                <a:cs typeface="Roboto Light"/>
                <a:sym typeface="Roboto Light"/>
              </a:rPr>
              <a:t>In such situations, involving your Account Manager is the main thing you need to do.</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Splitting responsibility in case of escalations is key not only to you staying in shape – it’ll also make the customer happier by avoiding derailing project-related work.</a:t>
            </a:r>
          </a:p>
        </p:txBody>
      </p:sp>
      <p:sp>
        <p:nvSpPr>
          <p:cNvPr id="197" name="Shape 197"/>
          <p:cNvSpPr txBox="1">
            <a:spLocks noGrp="1"/>
          </p:cNvSpPr>
          <p:nvPr>
            <p:ph type="title"/>
          </p:nvPr>
        </p:nvSpPr>
        <p:spPr>
          <a:xfrm>
            <a:off x="2900238" y="835300"/>
            <a:ext cx="6391500" cy="9903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rPr>
              <a:t>Know your rights</a:t>
            </a:r>
            <a:br>
              <a:rPr lang="en-US" sz="3050" dirty="0">
                <a:solidFill>
                  <a:srgbClr val="2D3C42"/>
                </a:solidFill>
              </a:rPr>
            </a:br>
            <a:endParaRPr sz="3050" dirty="0">
              <a:solidFill>
                <a:srgbClr val="2D3C42"/>
              </a:solidFill>
            </a:endParaRPr>
          </a:p>
        </p:txBody>
      </p:sp>
    </p:spTree>
    <p:extLst>
      <p:ext uri="{BB962C8B-B14F-4D97-AF65-F5344CB8AC3E}">
        <p14:creationId xmlns:p14="http://schemas.microsoft.com/office/powerpoint/2010/main" val="19912158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13</a:t>
            </a:fld>
            <a:endParaRPr lang="en-US"/>
          </a:p>
        </p:txBody>
      </p:sp>
      <p:sp>
        <p:nvSpPr>
          <p:cNvPr id="192" name="Shape 192"/>
          <p:cNvSpPr/>
          <p:nvPr/>
        </p:nvSpPr>
        <p:spPr>
          <a:xfrm>
            <a:off x="830173" y="1592023"/>
            <a:ext cx="9922788" cy="4358140"/>
          </a:xfrm>
          <a:prstGeom prst="rect">
            <a:avLst/>
          </a:prstGeom>
          <a:noFill/>
          <a:ln>
            <a:noFill/>
          </a:ln>
        </p:spPr>
        <p:txBody>
          <a:bodyPr lIns="0" tIns="0" rIns="0" bIns="0" anchor="t" anchorCtr="0">
            <a:noAutofit/>
          </a:bodyPr>
          <a:lstStyle/>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This almost never happens, but in case it does:</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Expect professionalism, and do not tolerate behavior that negatively affects your work.</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Unprofessional clients</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If a client ever starts shouting at you within a meeting:</a:t>
            </a: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Warn them that you can and will leave if they do not conduct themselves professionally</a:t>
            </a: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Close your computer calmly</a:t>
            </a: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Call the Account Manager, leave a voice message if unreachable explaining you had to leave due to the client being confrontational. You can do this in front of client if needed.</a:t>
            </a: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Leave.</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Do NOT « take it » or justify client behavior. </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This is why account management exists.</a:t>
            </a:r>
          </a:p>
        </p:txBody>
      </p:sp>
      <p:sp>
        <p:nvSpPr>
          <p:cNvPr id="197" name="Shape 197"/>
          <p:cNvSpPr txBox="1">
            <a:spLocks noGrp="1"/>
          </p:cNvSpPr>
          <p:nvPr>
            <p:ph type="title"/>
          </p:nvPr>
        </p:nvSpPr>
        <p:spPr>
          <a:xfrm>
            <a:off x="2900238" y="835300"/>
            <a:ext cx="6391500" cy="9903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rPr>
              <a:t>Know your rights - 2</a:t>
            </a:r>
            <a:br>
              <a:rPr lang="en-US" sz="3050" dirty="0">
                <a:solidFill>
                  <a:srgbClr val="2D3C42"/>
                </a:solidFill>
              </a:rPr>
            </a:br>
            <a:endParaRPr sz="3050" dirty="0">
              <a:solidFill>
                <a:srgbClr val="2D3C42"/>
              </a:solidFill>
            </a:endParaRPr>
          </a:p>
        </p:txBody>
      </p:sp>
    </p:spTree>
    <p:extLst>
      <p:ext uri="{BB962C8B-B14F-4D97-AF65-F5344CB8AC3E}">
        <p14:creationId xmlns:p14="http://schemas.microsoft.com/office/powerpoint/2010/main" val="3651045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14</a:t>
            </a:fld>
            <a:endParaRPr lang="en-US"/>
          </a:p>
        </p:txBody>
      </p:sp>
      <p:sp>
        <p:nvSpPr>
          <p:cNvPr id="192" name="Shape 192"/>
          <p:cNvSpPr/>
          <p:nvPr/>
        </p:nvSpPr>
        <p:spPr>
          <a:xfrm>
            <a:off x="830173" y="1592023"/>
            <a:ext cx="9922788" cy="4358140"/>
          </a:xfrm>
          <a:prstGeom prst="rect">
            <a:avLst/>
          </a:prstGeom>
          <a:noFill/>
          <a:ln>
            <a:noFill/>
          </a:ln>
        </p:spPr>
        <p:txBody>
          <a:bodyPr lIns="0" tIns="0" rIns="0" bIns="0" anchor="t" anchorCtr="0">
            <a:noAutofit/>
          </a:bodyPr>
          <a:lstStyle/>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High-level:</a:t>
            </a: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Collect information</a:t>
            </a: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Document processes</a:t>
            </a: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Identify Risks</a:t>
            </a: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Give updates (or homework if lacking information)</a:t>
            </a: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Map needs to Salesforce</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Note that mapping needs is to Salesforce is really only part of your job.</a:t>
            </a:r>
            <a:br>
              <a:rPr lang="en-US" sz="1600" dirty="0">
                <a:solidFill>
                  <a:schemeClr val="bg1">
                    <a:lumMod val="50000"/>
                  </a:schemeClr>
                </a:solidFill>
                <a:latin typeface="Segoe UI" panose="020B0502040204020203" pitchFamily="34" charset="0"/>
                <a:ea typeface="Roboto Light"/>
                <a:cs typeface="Roboto Light"/>
                <a:sym typeface="Roboto Light"/>
              </a:rPr>
            </a:br>
            <a:r>
              <a:rPr lang="en-US" sz="1600" dirty="0">
                <a:solidFill>
                  <a:schemeClr val="bg1">
                    <a:lumMod val="50000"/>
                  </a:schemeClr>
                </a:solidFill>
                <a:latin typeface="Segoe UI" panose="020B0502040204020203" pitchFamily="34" charset="0"/>
                <a:ea typeface="Roboto Light"/>
                <a:cs typeface="Roboto Light"/>
                <a:sym typeface="Roboto Light"/>
              </a:rPr>
              <a:t>You should always think of giving a basic timeline, update, and request more information as needed. </a:t>
            </a:r>
          </a:p>
        </p:txBody>
      </p:sp>
      <p:sp>
        <p:nvSpPr>
          <p:cNvPr id="197" name="Shape 197"/>
          <p:cNvSpPr txBox="1">
            <a:spLocks noGrp="1"/>
          </p:cNvSpPr>
          <p:nvPr>
            <p:ph type="title"/>
          </p:nvPr>
        </p:nvSpPr>
        <p:spPr>
          <a:xfrm>
            <a:off x="2900238" y="835300"/>
            <a:ext cx="6391500" cy="9903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rPr>
              <a:t>Know your objectives</a:t>
            </a:r>
            <a:br>
              <a:rPr lang="en-US" sz="3050" dirty="0">
                <a:solidFill>
                  <a:srgbClr val="2D3C42"/>
                </a:solidFill>
              </a:rPr>
            </a:br>
            <a:endParaRPr sz="3050" dirty="0">
              <a:solidFill>
                <a:srgbClr val="2D3C42"/>
              </a:solidFill>
            </a:endParaRPr>
          </a:p>
        </p:txBody>
      </p:sp>
    </p:spTree>
    <p:extLst>
      <p:ext uri="{BB962C8B-B14F-4D97-AF65-F5344CB8AC3E}">
        <p14:creationId xmlns:p14="http://schemas.microsoft.com/office/powerpoint/2010/main" val="5728597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
        <p:cNvGrpSpPr/>
        <p:nvPr/>
      </p:nvGrpSpPr>
      <p:grpSpPr>
        <a:xfrm>
          <a:off x="0" y="0"/>
          <a:ext cx="0" cy="0"/>
          <a:chOff x="0" y="0"/>
          <a:chExt cx="0" cy="0"/>
        </a:xfrm>
      </p:grpSpPr>
      <p:sp>
        <p:nvSpPr>
          <p:cNvPr id="21" name="Shape 21"/>
          <p:cNvSpPr/>
          <p:nvPr/>
        </p:nvSpPr>
        <p:spPr>
          <a:xfrm>
            <a:off x="-4764" y="-114299"/>
            <a:ext cx="12287252" cy="6986019"/>
          </a:xfrm>
          <a:prstGeom prst="rect">
            <a:avLst/>
          </a:prstGeom>
          <a:solidFill>
            <a:srgbClr val="2C2F33"/>
          </a:solidFill>
          <a:ln>
            <a:noFill/>
          </a:ln>
        </p:spPr>
        <p:txBody>
          <a:bodyPr lIns="45713" tIns="45713" rIns="45713" bIns="45713" anchor="ctr" anchorCtr="0">
            <a:noAutofit/>
          </a:bodyPr>
          <a:lstStyle/>
          <a:p>
            <a:endParaRPr sz="900" dirty="0">
              <a:solidFill>
                <a:srgbClr val="0D8CD6"/>
              </a:solidFill>
            </a:endParaRPr>
          </a:p>
        </p:txBody>
      </p:sp>
      <p:sp>
        <p:nvSpPr>
          <p:cNvPr id="22" name="Shape 22"/>
          <p:cNvSpPr txBox="1">
            <a:spLocks noGrp="1"/>
          </p:cNvSpPr>
          <p:nvPr>
            <p:ph type="title"/>
          </p:nvPr>
        </p:nvSpPr>
        <p:spPr>
          <a:xfrm>
            <a:off x="576925" y="2352863"/>
            <a:ext cx="6391500" cy="1928250"/>
          </a:xfrm>
          <a:prstGeom prst="rect">
            <a:avLst/>
          </a:prstGeom>
          <a:noFill/>
          <a:ln>
            <a:noFill/>
          </a:ln>
        </p:spPr>
        <p:txBody>
          <a:bodyPr vert="horz" lIns="45713" tIns="45713" rIns="45713" bIns="45713" rtlCol="0" anchor="b" anchorCtr="0">
            <a:noAutofit/>
          </a:bodyPr>
          <a:lstStyle/>
          <a:p>
            <a:pPr algn="l">
              <a:buClr>
                <a:srgbClr val="A4947E"/>
              </a:buClr>
              <a:buSzPct val="25000"/>
            </a:pPr>
            <a:r>
              <a:rPr lang="fr-FR" sz="4800" dirty="0">
                <a:solidFill>
                  <a:srgbClr val="FFFFFF"/>
                </a:solidFill>
                <a:latin typeface="Corbel" panose="020B0503020204020204" pitchFamily="34" charset="0"/>
              </a:rPr>
              <a:t>Time Management</a:t>
            </a:r>
            <a:endParaRPr lang="en-US" sz="5950" dirty="0">
              <a:solidFill>
                <a:srgbClr val="FFFFFF"/>
              </a:solidFill>
              <a:latin typeface="Corbel" panose="020B0503020204020204" pitchFamily="34" charset="0"/>
            </a:endParaRPr>
          </a:p>
        </p:txBody>
      </p:sp>
      <p:sp>
        <p:nvSpPr>
          <p:cNvPr id="24" name="Shape 24"/>
          <p:cNvSpPr txBox="1">
            <a:spLocks noGrp="1"/>
          </p:cNvSpPr>
          <p:nvPr>
            <p:ph type="title"/>
          </p:nvPr>
        </p:nvSpPr>
        <p:spPr>
          <a:xfrm>
            <a:off x="625914" y="6264422"/>
            <a:ext cx="4612836" cy="275550"/>
          </a:xfrm>
          <a:prstGeom prst="rect">
            <a:avLst/>
          </a:prstGeom>
          <a:noFill/>
          <a:ln>
            <a:noFill/>
          </a:ln>
        </p:spPr>
        <p:txBody>
          <a:bodyPr vert="horz" lIns="45713" tIns="45713" rIns="45713" bIns="45713" rtlCol="0" anchor="b" anchorCtr="0">
            <a:noAutofit/>
          </a:bodyPr>
          <a:lstStyle/>
          <a:p>
            <a:pPr algn="l">
              <a:buClr>
                <a:srgbClr val="A4947E"/>
              </a:buClr>
              <a:buSzPct val="25000"/>
            </a:pPr>
            <a:r>
              <a:rPr lang="en-US" sz="1000" b="0" dirty="0">
                <a:solidFill>
                  <a:srgbClr val="FFFFFF"/>
                </a:solidFill>
                <a:latin typeface="Segoe UI" panose="020B0502040204020203" pitchFamily="34" charset="0"/>
                <a:ea typeface="Roboto Condensed"/>
                <a:cs typeface="Roboto Condensed"/>
                <a:sym typeface="Roboto Condensed"/>
              </a:rPr>
              <a:t>This document was created by SFXD members for SFXD and is free of all rights</a:t>
            </a:r>
          </a:p>
        </p:txBody>
      </p:sp>
      <p:pic>
        <p:nvPicPr>
          <p:cNvPr id="23" name="Shape 23"/>
          <p:cNvPicPr preferRelativeResize="0">
            <a:picLocks noChangeAspect="1"/>
          </p:cNvPicPr>
          <p:nvPr/>
        </p:nvPicPr>
        <p:blipFill>
          <a:blip r:embed="rId3">
            <a:extLst>
              <a:ext uri="{28A0092B-C50C-407E-A947-70E740481C1C}">
                <a14:useLocalDpi xmlns:a14="http://schemas.microsoft.com/office/drawing/2010/main" val="0"/>
              </a:ext>
            </a:extLst>
          </a:blip>
          <a:srcRect/>
          <a:stretch/>
        </p:blipFill>
        <p:spPr>
          <a:xfrm>
            <a:off x="6968425" y="1101100"/>
            <a:ext cx="4842500" cy="4842500"/>
          </a:xfrm>
          <a:prstGeom prst="rect">
            <a:avLst/>
          </a:prstGeom>
          <a:noFill/>
          <a:ln>
            <a:noFill/>
          </a:ln>
        </p:spPr>
      </p:pic>
      <p:pic>
        <p:nvPicPr>
          <p:cNvPr id="3" name="Picture 2" descr="A picture containing object&#10;&#10;Description automatically generated">
            <a:extLst>
              <a:ext uri="{FF2B5EF4-FFF2-40B4-BE49-F238E27FC236}">
                <a16:creationId xmlns:a16="http://schemas.microsoft.com/office/drawing/2014/main" id="{371C3C67-1073-42AD-A69D-C9B1EE5BCA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61683" y="5513436"/>
            <a:ext cx="1765446" cy="1398233"/>
          </a:xfrm>
          <a:prstGeom prst="rect">
            <a:avLst/>
          </a:prstGeom>
        </p:spPr>
      </p:pic>
    </p:spTree>
    <p:extLst>
      <p:ext uri="{BB962C8B-B14F-4D97-AF65-F5344CB8AC3E}">
        <p14:creationId xmlns:p14="http://schemas.microsoft.com/office/powerpoint/2010/main" val="25210073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16</a:t>
            </a:fld>
            <a:endParaRPr lang="en-US"/>
          </a:p>
        </p:txBody>
      </p:sp>
      <p:sp>
        <p:nvSpPr>
          <p:cNvPr id="197" name="Shape 197"/>
          <p:cNvSpPr txBox="1">
            <a:spLocks noGrp="1"/>
          </p:cNvSpPr>
          <p:nvPr>
            <p:ph type="title"/>
          </p:nvPr>
        </p:nvSpPr>
        <p:spPr>
          <a:xfrm>
            <a:off x="2900238" y="835300"/>
            <a:ext cx="6391500" cy="9903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rPr>
              <a:t>Time Management</a:t>
            </a:r>
          </a:p>
          <a:p>
            <a:pPr algn="l">
              <a:buClr>
                <a:srgbClr val="A4947E"/>
              </a:buClr>
              <a:buSzPct val="25000"/>
            </a:pPr>
            <a:endParaRPr sz="3050" dirty="0">
              <a:solidFill>
                <a:srgbClr val="2D3C42"/>
              </a:solidFill>
            </a:endParaRPr>
          </a:p>
        </p:txBody>
      </p:sp>
      <p:sp>
        <p:nvSpPr>
          <p:cNvPr id="8" name="Shape 192">
            <a:extLst>
              <a:ext uri="{FF2B5EF4-FFF2-40B4-BE49-F238E27FC236}">
                <a16:creationId xmlns:a16="http://schemas.microsoft.com/office/drawing/2014/main" id="{07D27915-84DC-4ADC-9E4A-1E90934DAEEC}"/>
              </a:ext>
            </a:extLst>
          </p:cNvPr>
          <p:cNvSpPr/>
          <p:nvPr/>
        </p:nvSpPr>
        <p:spPr>
          <a:xfrm>
            <a:off x="830173" y="1592023"/>
            <a:ext cx="9922788" cy="4358140"/>
          </a:xfrm>
          <a:prstGeom prst="rect">
            <a:avLst/>
          </a:prstGeom>
          <a:noFill/>
          <a:ln>
            <a:noFill/>
          </a:ln>
        </p:spPr>
        <p:txBody>
          <a:bodyPr lIns="0" tIns="0" rIns="0" bIns="0" anchor="t" anchorCtr="0">
            <a:noAutofit/>
          </a:bodyPr>
          <a:lstStyle/>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Respect Time</a:t>
            </a:r>
            <a:br>
              <a:rPr lang="en-US" sz="1600" b="1" dirty="0">
                <a:solidFill>
                  <a:schemeClr val="bg1">
                    <a:lumMod val="50000"/>
                  </a:schemeClr>
                </a:solidFill>
                <a:latin typeface="Segoe UI" panose="020B0502040204020203" pitchFamily="34" charset="0"/>
                <a:ea typeface="Roboto Light"/>
                <a:cs typeface="Roboto Light"/>
                <a:sym typeface="Roboto Light"/>
              </a:rPr>
            </a:br>
            <a:r>
              <a:rPr lang="en-US" sz="1600" dirty="0">
                <a:solidFill>
                  <a:schemeClr val="bg1">
                    <a:lumMod val="50000"/>
                  </a:schemeClr>
                </a:solidFill>
                <a:latin typeface="Segoe UI" panose="020B0502040204020203" pitchFamily="34" charset="0"/>
                <a:ea typeface="Roboto Light"/>
                <a:cs typeface="Roboto Light"/>
                <a:sym typeface="Roboto Light"/>
              </a:rPr>
              <a:t>Respect Your, and Your Client’s Time.</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Useless meetings can be emails. </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Set Expectations for Answers and Delivery.</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Action Items</a:t>
            </a:r>
            <a:br>
              <a:rPr lang="en-US" sz="1600" b="1" dirty="0">
                <a:solidFill>
                  <a:schemeClr val="bg1">
                    <a:lumMod val="50000"/>
                  </a:schemeClr>
                </a:solidFill>
                <a:latin typeface="Segoe UI" panose="020B0502040204020203" pitchFamily="34" charset="0"/>
                <a:ea typeface="Roboto Light"/>
                <a:cs typeface="Roboto Light"/>
                <a:sym typeface="Roboto Light"/>
              </a:rPr>
            </a:br>
            <a:r>
              <a:rPr lang="en-US" sz="1600" dirty="0">
                <a:solidFill>
                  <a:schemeClr val="bg1">
                    <a:lumMod val="50000"/>
                  </a:schemeClr>
                </a:solidFill>
                <a:latin typeface="Segoe UI" panose="020B0502040204020203" pitchFamily="34" charset="0"/>
                <a:ea typeface="Roboto Light"/>
                <a:cs typeface="Roboto Light"/>
                <a:sym typeface="Roboto Light"/>
              </a:rPr>
              <a:t>Everything that needs to be done NEEDS to be listed.</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Define Urgency and Priority. Both are not the same.</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Don’t be afraid to delay. Set acceptable deadlines.</a:t>
            </a:r>
            <a:br>
              <a:rPr lang="en-US" sz="1600" dirty="0">
                <a:solidFill>
                  <a:schemeClr val="bg1">
                    <a:lumMod val="50000"/>
                  </a:schemeClr>
                </a:solidFill>
                <a:latin typeface="Segoe UI" panose="020B0502040204020203" pitchFamily="34" charset="0"/>
                <a:ea typeface="Roboto Light"/>
                <a:cs typeface="Roboto Light"/>
                <a:sym typeface="Roboto Light"/>
              </a:rPr>
            </a:br>
            <a:endParaRPr lang="en-US" sz="1600" dirty="0">
              <a:solidFill>
                <a:schemeClr val="bg1">
                  <a:lumMod val="50000"/>
                </a:schemeClr>
              </a:solidFill>
              <a:latin typeface="Segoe UI" panose="020B0502040204020203" pitchFamily="34" charset="0"/>
              <a:ea typeface="Roboto Light"/>
              <a:cs typeface="Roboto Light"/>
              <a:sym typeface="Roboto Light"/>
            </a:endParaRPr>
          </a:p>
        </p:txBody>
      </p:sp>
    </p:spTree>
    <p:extLst>
      <p:ext uri="{BB962C8B-B14F-4D97-AF65-F5344CB8AC3E}">
        <p14:creationId xmlns:p14="http://schemas.microsoft.com/office/powerpoint/2010/main" val="198697785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17</a:t>
            </a:fld>
            <a:endParaRPr lang="en-US"/>
          </a:p>
        </p:txBody>
      </p:sp>
      <p:sp>
        <p:nvSpPr>
          <p:cNvPr id="197" name="Shape 197"/>
          <p:cNvSpPr txBox="1">
            <a:spLocks noGrp="1"/>
          </p:cNvSpPr>
          <p:nvPr>
            <p:ph type="title"/>
          </p:nvPr>
        </p:nvSpPr>
        <p:spPr>
          <a:xfrm>
            <a:off x="2900238" y="835300"/>
            <a:ext cx="6391500" cy="9903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rPr>
              <a:t>Time Management</a:t>
            </a:r>
          </a:p>
          <a:p>
            <a:pPr algn="l">
              <a:buClr>
                <a:srgbClr val="A4947E"/>
              </a:buClr>
              <a:buSzPct val="25000"/>
            </a:pPr>
            <a:endParaRPr sz="3050" dirty="0">
              <a:solidFill>
                <a:srgbClr val="2D3C42"/>
              </a:solidFill>
            </a:endParaRPr>
          </a:p>
        </p:txBody>
      </p:sp>
      <p:sp>
        <p:nvSpPr>
          <p:cNvPr id="8" name="Shape 192">
            <a:extLst>
              <a:ext uri="{FF2B5EF4-FFF2-40B4-BE49-F238E27FC236}">
                <a16:creationId xmlns:a16="http://schemas.microsoft.com/office/drawing/2014/main" id="{07D27915-84DC-4ADC-9E4A-1E90934DAEEC}"/>
              </a:ext>
            </a:extLst>
          </p:cNvPr>
          <p:cNvSpPr/>
          <p:nvPr/>
        </p:nvSpPr>
        <p:spPr>
          <a:xfrm>
            <a:off x="830173" y="1592023"/>
            <a:ext cx="9922788" cy="4358140"/>
          </a:xfrm>
          <a:prstGeom prst="rect">
            <a:avLst/>
          </a:prstGeom>
          <a:noFill/>
          <a:ln>
            <a:noFill/>
          </a:ln>
        </p:spPr>
        <p:txBody>
          <a:bodyPr lIns="0" tIns="0" rIns="0" bIns="0" anchor="t" anchorCtr="0">
            <a:noAutofit/>
          </a:bodyPr>
          <a:lstStyle/>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Group up Meetings</a:t>
            </a:r>
            <a:br>
              <a:rPr lang="en-US" sz="1600" b="1" dirty="0">
                <a:solidFill>
                  <a:schemeClr val="bg1">
                    <a:lumMod val="50000"/>
                  </a:schemeClr>
                </a:solidFill>
                <a:latin typeface="Segoe UI" panose="020B0502040204020203" pitchFamily="34" charset="0"/>
                <a:ea typeface="Roboto Light"/>
                <a:cs typeface="Roboto Light"/>
                <a:sym typeface="Roboto Light"/>
              </a:rPr>
            </a:br>
            <a:r>
              <a:rPr lang="en-US" sz="1600" dirty="0">
                <a:solidFill>
                  <a:schemeClr val="bg1">
                    <a:lumMod val="50000"/>
                  </a:schemeClr>
                </a:solidFill>
                <a:latin typeface="Segoe UI" panose="020B0502040204020203" pitchFamily="34" charset="0"/>
                <a:ea typeface="Roboto Light"/>
                <a:cs typeface="Roboto Light"/>
                <a:sym typeface="Roboto Light"/>
              </a:rPr>
              <a:t>You need time to work.</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You can’t work if you’re in meetings every second hour.</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Block time slots for meetings and ensure you don’t take meetings outside of that &gt; SET EXPECTATIONS.</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More Meetings, Less People</a:t>
            </a:r>
            <a:br>
              <a:rPr lang="en-US" sz="1600" b="1" dirty="0">
                <a:solidFill>
                  <a:schemeClr val="bg1">
                    <a:lumMod val="50000"/>
                  </a:schemeClr>
                </a:solidFill>
                <a:latin typeface="Segoe UI" panose="020B0502040204020203" pitchFamily="34" charset="0"/>
                <a:ea typeface="Roboto Light"/>
                <a:cs typeface="Roboto Light"/>
                <a:sym typeface="Roboto Light"/>
              </a:rPr>
            </a:br>
            <a:r>
              <a:rPr lang="en-US" sz="1600" dirty="0">
                <a:solidFill>
                  <a:schemeClr val="bg1">
                    <a:lumMod val="50000"/>
                  </a:schemeClr>
                </a:solidFill>
                <a:latin typeface="Segoe UI" panose="020B0502040204020203" pitchFamily="34" charset="0"/>
                <a:ea typeface="Roboto Light"/>
                <a:cs typeface="Roboto Light"/>
                <a:sym typeface="Roboto Light"/>
              </a:rPr>
              <a:t>Meetings with an Agenda and Purpose are fine but should be kept short.</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Don’t involve too many people. Respect their time, and make meeting shorter.</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It is better to have small meetings with specific purposes rather than a huge one where everybody sleeps.</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&gt;&gt; This is compounded for Client calls.</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p:txBody>
      </p:sp>
    </p:spTree>
    <p:extLst>
      <p:ext uri="{BB962C8B-B14F-4D97-AF65-F5344CB8AC3E}">
        <p14:creationId xmlns:p14="http://schemas.microsoft.com/office/powerpoint/2010/main" val="41931106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18</a:t>
            </a:fld>
            <a:endParaRPr lang="en-US"/>
          </a:p>
        </p:txBody>
      </p:sp>
      <p:sp>
        <p:nvSpPr>
          <p:cNvPr id="197" name="Shape 197"/>
          <p:cNvSpPr txBox="1">
            <a:spLocks noGrp="1"/>
          </p:cNvSpPr>
          <p:nvPr>
            <p:ph type="title"/>
          </p:nvPr>
        </p:nvSpPr>
        <p:spPr>
          <a:xfrm>
            <a:off x="2900238" y="835300"/>
            <a:ext cx="6391500" cy="9903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rPr>
              <a:t>Time Management</a:t>
            </a:r>
          </a:p>
          <a:p>
            <a:pPr algn="l">
              <a:buClr>
                <a:srgbClr val="A4947E"/>
              </a:buClr>
              <a:buSzPct val="25000"/>
            </a:pPr>
            <a:endParaRPr sz="3050" dirty="0">
              <a:solidFill>
                <a:srgbClr val="2D3C42"/>
              </a:solidFill>
            </a:endParaRPr>
          </a:p>
        </p:txBody>
      </p:sp>
      <p:sp>
        <p:nvSpPr>
          <p:cNvPr id="8" name="Shape 192">
            <a:extLst>
              <a:ext uri="{FF2B5EF4-FFF2-40B4-BE49-F238E27FC236}">
                <a16:creationId xmlns:a16="http://schemas.microsoft.com/office/drawing/2014/main" id="{07D27915-84DC-4ADC-9E4A-1E90934DAEEC}"/>
              </a:ext>
            </a:extLst>
          </p:cNvPr>
          <p:cNvSpPr/>
          <p:nvPr/>
        </p:nvSpPr>
        <p:spPr>
          <a:xfrm>
            <a:off x="830173" y="1592023"/>
            <a:ext cx="9922788" cy="4358140"/>
          </a:xfrm>
          <a:prstGeom prst="rect">
            <a:avLst/>
          </a:prstGeom>
          <a:noFill/>
          <a:ln>
            <a:noFill/>
          </a:ln>
        </p:spPr>
        <p:txBody>
          <a:bodyPr lIns="0" tIns="0" rIns="0" bIns="0" anchor="t" anchorCtr="0">
            <a:noAutofit/>
          </a:bodyPr>
          <a:lstStyle/>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Enforce Meeting Types</a:t>
            </a:r>
          </a:p>
          <a:p>
            <a:pPr marL="31750">
              <a:lnSpc>
                <a:spcPct val="150000"/>
              </a:lnSpc>
              <a:buClr>
                <a:srgbClr val="616D72"/>
              </a:buClr>
              <a:buSzPct val="100000"/>
            </a:pPr>
            <a:endParaRPr lang="en-US" sz="1600" b="1" dirty="0">
              <a:solidFill>
                <a:schemeClr val="bg1">
                  <a:lumMod val="50000"/>
                </a:schemeClr>
              </a:solidFill>
              <a:latin typeface="Segoe UI" panose="020B0502040204020203" pitchFamily="34" charset="0"/>
              <a:ea typeface="Roboto Light"/>
              <a:cs typeface="Roboto Light"/>
              <a:sym typeface="Roboto Light"/>
            </a:endParaRP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Standups</a:t>
            </a: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Design Meetings</a:t>
            </a: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Jour Fixes</a:t>
            </a: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Reviews</a:t>
            </a: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Team Syncs</a:t>
            </a:r>
          </a:p>
          <a:p>
            <a:pPr marL="317500" indent="-285750">
              <a:lnSpc>
                <a:spcPct val="150000"/>
              </a:lnSpc>
              <a:buClr>
                <a:srgbClr val="616D72"/>
              </a:buClr>
              <a:buSzPct val="100000"/>
              <a:buFont typeface="Arial" panose="020B0604020202020204" pitchFamily="34" charset="0"/>
              <a:buChar char="•"/>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Each meeting type has its purpose, and its own category of people.</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Read thread: </a:t>
            </a:r>
            <a:r>
              <a:rPr lang="en-US" sz="1600" dirty="0">
                <a:solidFill>
                  <a:schemeClr val="bg1">
                    <a:lumMod val="50000"/>
                  </a:schemeClr>
                </a:solidFill>
                <a:latin typeface="Segoe UI" panose="020B0502040204020203" pitchFamily="34" charset="0"/>
                <a:ea typeface="Roboto Light"/>
                <a:cs typeface="Roboto Light"/>
                <a:sym typeface="Roboto Light"/>
                <a:hlinkClick r:id="rId3"/>
              </a:rPr>
              <a:t>[SFXD Discord Thread]</a:t>
            </a:r>
            <a:endParaRPr lang="en-US" sz="1600" dirty="0">
              <a:solidFill>
                <a:schemeClr val="bg1">
                  <a:lumMod val="50000"/>
                </a:schemeClr>
              </a:solidFill>
              <a:latin typeface="Segoe UI" panose="020B0502040204020203" pitchFamily="34" charset="0"/>
              <a:ea typeface="Roboto Light"/>
              <a:cs typeface="Roboto Light"/>
              <a:sym typeface="Roboto Light"/>
            </a:endParaRPr>
          </a:p>
        </p:txBody>
      </p:sp>
    </p:spTree>
    <p:extLst>
      <p:ext uri="{BB962C8B-B14F-4D97-AF65-F5344CB8AC3E}">
        <p14:creationId xmlns:p14="http://schemas.microsoft.com/office/powerpoint/2010/main" val="40720520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19</a:t>
            </a:fld>
            <a:endParaRPr lang="en-US"/>
          </a:p>
        </p:txBody>
      </p:sp>
      <p:sp>
        <p:nvSpPr>
          <p:cNvPr id="197" name="Shape 197"/>
          <p:cNvSpPr txBox="1">
            <a:spLocks noGrp="1"/>
          </p:cNvSpPr>
          <p:nvPr>
            <p:ph type="title"/>
          </p:nvPr>
        </p:nvSpPr>
        <p:spPr>
          <a:xfrm>
            <a:off x="2900238" y="835300"/>
            <a:ext cx="6391500" cy="9903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rPr>
              <a:t>Time Management</a:t>
            </a:r>
          </a:p>
          <a:p>
            <a:pPr algn="l">
              <a:buClr>
                <a:srgbClr val="A4947E"/>
              </a:buClr>
              <a:buSzPct val="25000"/>
            </a:pPr>
            <a:endParaRPr sz="3050" dirty="0">
              <a:solidFill>
                <a:srgbClr val="2D3C42"/>
              </a:solidFill>
            </a:endParaRPr>
          </a:p>
        </p:txBody>
      </p:sp>
      <p:sp>
        <p:nvSpPr>
          <p:cNvPr id="8" name="Shape 192">
            <a:extLst>
              <a:ext uri="{FF2B5EF4-FFF2-40B4-BE49-F238E27FC236}">
                <a16:creationId xmlns:a16="http://schemas.microsoft.com/office/drawing/2014/main" id="{07D27915-84DC-4ADC-9E4A-1E90934DAEEC}"/>
              </a:ext>
            </a:extLst>
          </p:cNvPr>
          <p:cNvSpPr/>
          <p:nvPr/>
        </p:nvSpPr>
        <p:spPr>
          <a:xfrm>
            <a:off x="830173" y="1592023"/>
            <a:ext cx="9922788" cy="4358140"/>
          </a:xfrm>
          <a:prstGeom prst="rect">
            <a:avLst/>
          </a:prstGeom>
          <a:noFill/>
          <a:ln>
            <a:noFill/>
          </a:ln>
        </p:spPr>
        <p:txBody>
          <a:bodyPr lIns="0" tIns="0" rIns="0" bIns="0" anchor="t" anchorCtr="0">
            <a:noAutofit/>
          </a:bodyPr>
          <a:lstStyle/>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Timelines and Delays</a:t>
            </a:r>
          </a:p>
          <a:p>
            <a:pPr marL="31750">
              <a:lnSpc>
                <a:spcPct val="150000"/>
              </a:lnSpc>
              <a:buClr>
                <a:srgbClr val="616D72"/>
              </a:buClr>
              <a:buSzPct val="100000"/>
            </a:pPr>
            <a:endParaRPr lang="en-US" sz="1600" b="1"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Always keep a timeline of where you’re going to go.</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Even if that timeline is “Later”.</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Be transparent to the client about potential risks to timeline.</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Delaying is FINE. Delaying unexpectedly is less so. Delaying unexpectedly multiple times isn’t.</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Ensure your estimations aren’t best case.</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Really ask yourself: “what is the best case? Worst case?” and then check if your estimation was closer to that first number.</a:t>
            </a:r>
          </a:p>
        </p:txBody>
      </p:sp>
    </p:spTree>
    <p:extLst>
      <p:ext uri="{BB962C8B-B14F-4D97-AF65-F5344CB8AC3E}">
        <p14:creationId xmlns:p14="http://schemas.microsoft.com/office/powerpoint/2010/main" val="33184650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2</a:t>
            </a:fld>
            <a:endParaRPr lang="en-US"/>
          </a:p>
        </p:txBody>
      </p:sp>
      <p:sp>
        <p:nvSpPr>
          <p:cNvPr id="189" name="Shape 189"/>
          <p:cNvSpPr/>
          <p:nvPr/>
        </p:nvSpPr>
        <p:spPr>
          <a:xfrm>
            <a:off x="812499" y="1855941"/>
            <a:ext cx="5317044" cy="450150"/>
          </a:xfrm>
          <a:prstGeom prst="rect">
            <a:avLst/>
          </a:prstGeom>
          <a:noFill/>
          <a:ln>
            <a:noFill/>
          </a:ln>
        </p:spPr>
        <p:txBody>
          <a:bodyPr lIns="45713" tIns="45713" rIns="45713" bIns="45713" anchor="t" anchorCtr="0">
            <a:noAutofit/>
          </a:bodyPr>
          <a:lstStyle/>
          <a:p>
            <a:pPr>
              <a:lnSpc>
                <a:spcPct val="80000"/>
              </a:lnSpc>
              <a:buClr>
                <a:srgbClr val="535353"/>
              </a:buClr>
              <a:buSzPct val="25000"/>
            </a:pPr>
            <a:r>
              <a:rPr lang="fr-FR" sz="2400" b="1" dirty="0">
                <a:solidFill>
                  <a:srgbClr val="2C2F33"/>
                </a:solidFill>
                <a:latin typeface="Corbel" panose="020B0503020204020204" pitchFamily="34" charset="0"/>
                <a:ea typeface="Roboto"/>
                <a:cs typeface="Roboto"/>
                <a:sym typeface="Roboto"/>
              </a:rPr>
              <a:t>Intro to Consulting Sessions</a:t>
            </a:r>
            <a:endParaRPr lang="en-US" sz="2400" b="1" dirty="0">
              <a:solidFill>
                <a:srgbClr val="2C2F33"/>
              </a:solidFill>
              <a:latin typeface="Corbel" panose="020B0503020204020204" pitchFamily="34" charset="0"/>
              <a:ea typeface="Roboto"/>
              <a:cs typeface="Roboto"/>
              <a:sym typeface="Roboto"/>
            </a:endParaRPr>
          </a:p>
        </p:txBody>
      </p:sp>
      <p:sp>
        <p:nvSpPr>
          <p:cNvPr id="192" name="Shape 192"/>
          <p:cNvSpPr/>
          <p:nvPr/>
        </p:nvSpPr>
        <p:spPr>
          <a:xfrm>
            <a:off x="859512" y="2550363"/>
            <a:ext cx="10498299" cy="3368400"/>
          </a:xfrm>
          <a:prstGeom prst="rect">
            <a:avLst/>
          </a:prstGeom>
          <a:noFill/>
          <a:ln>
            <a:noFill/>
          </a:ln>
        </p:spPr>
        <p:txBody>
          <a:bodyPr lIns="0" tIns="0" rIns="0" bIns="0" anchor="t" anchorCtr="0">
            <a:noAutofit/>
          </a:bodyPr>
          <a:lstStyle/>
          <a:p>
            <a:pPr marL="488950" indent="-457200">
              <a:lnSpc>
                <a:spcPct val="200000"/>
              </a:lnSpc>
              <a:buClr>
                <a:srgbClr val="616D72"/>
              </a:buClr>
              <a:buSzPct val="100000"/>
              <a:buFont typeface="+mj-lt"/>
              <a:buAutoNum type="arabicPeriod"/>
            </a:pPr>
            <a:r>
              <a:rPr lang="fr-FR" sz="2000" dirty="0">
                <a:solidFill>
                  <a:srgbClr val="616D72"/>
                </a:solidFill>
                <a:latin typeface="Segoe UI" panose="020B0502040204020203" pitchFamily="34" charset="0"/>
                <a:ea typeface="Roboto Light"/>
                <a:cs typeface="Roboto Light"/>
                <a:sym typeface="Roboto Light"/>
              </a:rPr>
              <a:t>B</a:t>
            </a:r>
            <a:r>
              <a:rPr lang="en-US" sz="2000" dirty="0" err="1">
                <a:solidFill>
                  <a:srgbClr val="616D72"/>
                </a:solidFill>
                <a:latin typeface="Segoe UI" panose="020B0502040204020203" pitchFamily="34" charset="0"/>
                <a:ea typeface="Roboto Light"/>
                <a:cs typeface="Roboto Light"/>
                <a:sym typeface="Roboto Light"/>
              </a:rPr>
              <a:t>asic</a:t>
            </a:r>
            <a:r>
              <a:rPr lang="en-US" sz="2000" dirty="0">
                <a:solidFill>
                  <a:srgbClr val="616D72"/>
                </a:solidFill>
                <a:latin typeface="Segoe UI" panose="020B0502040204020203" pitchFamily="34" charset="0"/>
                <a:ea typeface="Roboto Light"/>
                <a:cs typeface="Roboto Light"/>
                <a:sym typeface="Roboto Light"/>
              </a:rPr>
              <a:t> Consulting </a:t>
            </a:r>
            <a:r>
              <a:rPr lang="en-US" sz="2000" b="1" dirty="0">
                <a:solidFill>
                  <a:srgbClr val="616D72"/>
                </a:solidFill>
                <a:latin typeface="Segoe UI" panose="020B0502040204020203" pitchFamily="34" charset="0"/>
                <a:ea typeface="Roboto Light"/>
                <a:cs typeface="Roboto Light"/>
                <a:sym typeface="Roboto Light"/>
              </a:rPr>
              <a:t>&lt; we are here</a:t>
            </a:r>
          </a:p>
          <a:p>
            <a:pPr marL="488950" indent="-457200">
              <a:lnSpc>
                <a:spcPct val="200000"/>
              </a:lnSpc>
              <a:buClr>
                <a:srgbClr val="616D72"/>
              </a:buClr>
              <a:buSzPct val="100000"/>
              <a:buFont typeface="+mj-lt"/>
              <a:buAutoNum type="arabicPeriod"/>
            </a:pPr>
            <a:r>
              <a:rPr lang="en-US" sz="2000" dirty="0">
                <a:solidFill>
                  <a:srgbClr val="616D72"/>
                </a:solidFill>
                <a:latin typeface="Segoe UI" panose="020B0502040204020203" pitchFamily="34" charset="0"/>
                <a:ea typeface="Roboto Light"/>
                <a:cs typeface="Roboto Light"/>
                <a:sym typeface="Roboto Light"/>
              </a:rPr>
              <a:t>Introduction to Requirements Gathering</a:t>
            </a:r>
          </a:p>
          <a:p>
            <a:pPr marL="488950" indent="-457200">
              <a:lnSpc>
                <a:spcPct val="200000"/>
              </a:lnSpc>
              <a:buClr>
                <a:srgbClr val="616D72"/>
              </a:buClr>
              <a:buSzPct val="100000"/>
              <a:buFont typeface="+mj-lt"/>
              <a:buAutoNum type="arabicPeriod"/>
            </a:pPr>
            <a:r>
              <a:rPr lang="en-US" sz="2000" dirty="0">
                <a:solidFill>
                  <a:srgbClr val="616D72"/>
                </a:solidFill>
                <a:latin typeface="Segoe UI" panose="020B0502040204020203" pitchFamily="34" charset="0"/>
                <a:ea typeface="Roboto Light"/>
                <a:cs typeface="Roboto Light"/>
                <a:sym typeface="Roboto Light"/>
              </a:rPr>
              <a:t>Introduction to Solution Design</a:t>
            </a:r>
          </a:p>
          <a:p>
            <a:pPr marL="488950" indent="-457200">
              <a:lnSpc>
                <a:spcPct val="200000"/>
              </a:lnSpc>
              <a:buClr>
                <a:srgbClr val="616D72"/>
              </a:buClr>
              <a:buSzPct val="100000"/>
              <a:buFont typeface="+mj-lt"/>
              <a:buAutoNum type="arabicPeriod"/>
            </a:pPr>
            <a:r>
              <a:rPr lang="en-US" sz="2000" dirty="0">
                <a:solidFill>
                  <a:srgbClr val="616D72"/>
                </a:solidFill>
                <a:latin typeface="Segoe UI" panose="020B0502040204020203" pitchFamily="34" charset="0"/>
                <a:ea typeface="Roboto Light"/>
                <a:cs typeface="Roboto Light"/>
                <a:sym typeface="Roboto Light"/>
              </a:rPr>
              <a:t>Project Governance</a:t>
            </a:r>
          </a:p>
          <a:p>
            <a:pPr marL="488950" indent="-457200">
              <a:lnSpc>
                <a:spcPct val="200000"/>
              </a:lnSpc>
              <a:buClr>
                <a:srgbClr val="616D72"/>
              </a:buClr>
              <a:buSzPct val="100000"/>
              <a:buFont typeface="+mj-lt"/>
              <a:buAutoNum type="arabicPeriod"/>
            </a:pPr>
            <a:r>
              <a:rPr lang="en-US" sz="2000" dirty="0">
                <a:solidFill>
                  <a:srgbClr val="616D72"/>
                </a:solidFill>
                <a:latin typeface="Segoe UI" panose="020B0502040204020203" pitchFamily="34" charset="0"/>
                <a:ea typeface="Roboto Light"/>
                <a:cs typeface="Roboto Light"/>
                <a:sym typeface="Roboto Light"/>
              </a:rPr>
              <a:t>Handling Escalations</a:t>
            </a:r>
          </a:p>
          <a:p>
            <a:pPr marL="488950" indent="-457200">
              <a:lnSpc>
                <a:spcPct val="115000"/>
              </a:lnSpc>
              <a:buClr>
                <a:srgbClr val="616D72"/>
              </a:buClr>
              <a:buSzPct val="100000"/>
              <a:buFont typeface="+mj-lt"/>
              <a:buAutoNum type="arabicPeriod"/>
            </a:pPr>
            <a:endParaRPr lang="en-US" sz="2000" dirty="0">
              <a:solidFill>
                <a:srgbClr val="616D72"/>
              </a:solidFill>
              <a:latin typeface="Segoe UI" panose="020B0502040204020203" pitchFamily="34" charset="0"/>
              <a:ea typeface="Roboto Light"/>
              <a:cs typeface="Roboto Light"/>
              <a:sym typeface="Roboto Light"/>
            </a:endParaRPr>
          </a:p>
        </p:txBody>
      </p:sp>
      <p:sp>
        <p:nvSpPr>
          <p:cNvPr id="197" name="Shape 197"/>
          <p:cNvSpPr txBox="1">
            <a:spLocks noGrp="1"/>
          </p:cNvSpPr>
          <p:nvPr>
            <p:ph type="title"/>
          </p:nvPr>
        </p:nvSpPr>
        <p:spPr>
          <a:xfrm>
            <a:off x="2900238" y="835300"/>
            <a:ext cx="6391500" cy="9903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latin typeface="Corbel" panose="020B0503020204020204" pitchFamily="34" charset="0"/>
              </a:rPr>
              <a:t>Introduction</a:t>
            </a:r>
          </a:p>
          <a:p>
            <a:pPr algn="l">
              <a:buClr>
                <a:srgbClr val="A4947E"/>
              </a:buClr>
              <a:buSzPct val="25000"/>
            </a:pPr>
            <a:endParaRPr sz="3050" dirty="0">
              <a:solidFill>
                <a:srgbClr val="2D3C42"/>
              </a:solidFill>
            </a:endParaRPr>
          </a:p>
        </p:txBody>
      </p:sp>
    </p:spTree>
    <p:extLst>
      <p:ext uri="{BB962C8B-B14F-4D97-AF65-F5344CB8AC3E}">
        <p14:creationId xmlns:p14="http://schemas.microsoft.com/office/powerpoint/2010/main" val="19477979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0"/>
        <p:cNvGrpSpPr/>
        <p:nvPr/>
      </p:nvGrpSpPr>
      <p:grpSpPr>
        <a:xfrm>
          <a:off x="0" y="0"/>
          <a:ext cx="0" cy="0"/>
          <a:chOff x="0" y="0"/>
          <a:chExt cx="0" cy="0"/>
        </a:xfrm>
      </p:grpSpPr>
      <p:sp>
        <p:nvSpPr>
          <p:cNvPr id="21" name="Shape 21"/>
          <p:cNvSpPr/>
          <p:nvPr/>
        </p:nvSpPr>
        <p:spPr>
          <a:xfrm>
            <a:off x="-4764" y="-114299"/>
            <a:ext cx="12287252" cy="6986019"/>
          </a:xfrm>
          <a:prstGeom prst="rect">
            <a:avLst/>
          </a:prstGeom>
          <a:solidFill>
            <a:srgbClr val="2C2F33"/>
          </a:solidFill>
          <a:ln>
            <a:noFill/>
          </a:ln>
        </p:spPr>
        <p:txBody>
          <a:bodyPr lIns="45713" tIns="45713" rIns="45713" bIns="45713" anchor="ctr" anchorCtr="0">
            <a:noAutofit/>
          </a:bodyPr>
          <a:lstStyle/>
          <a:p>
            <a:endParaRPr sz="900" dirty="0">
              <a:solidFill>
                <a:srgbClr val="0D8CD6"/>
              </a:solidFill>
            </a:endParaRPr>
          </a:p>
        </p:txBody>
      </p:sp>
      <p:sp>
        <p:nvSpPr>
          <p:cNvPr id="22" name="Shape 22"/>
          <p:cNvSpPr txBox="1">
            <a:spLocks noGrp="1"/>
          </p:cNvSpPr>
          <p:nvPr>
            <p:ph type="title"/>
          </p:nvPr>
        </p:nvSpPr>
        <p:spPr>
          <a:xfrm>
            <a:off x="576925" y="2352863"/>
            <a:ext cx="6391500" cy="1928250"/>
          </a:xfrm>
          <a:prstGeom prst="rect">
            <a:avLst/>
          </a:prstGeom>
          <a:noFill/>
          <a:ln>
            <a:noFill/>
          </a:ln>
        </p:spPr>
        <p:txBody>
          <a:bodyPr vert="horz" lIns="45713" tIns="45713" rIns="45713" bIns="45713" rtlCol="0" anchor="b" anchorCtr="0">
            <a:noAutofit/>
          </a:bodyPr>
          <a:lstStyle/>
          <a:p>
            <a:pPr algn="l">
              <a:buClr>
                <a:srgbClr val="A4947E"/>
              </a:buClr>
              <a:buSzPct val="25000"/>
            </a:pPr>
            <a:r>
              <a:rPr lang="fr-FR" sz="4800" dirty="0">
                <a:solidFill>
                  <a:srgbClr val="FFFFFF"/>
                </a:solidFill>
              </a:rPr>
              <a:t>Com and Docu</a:t>
            </a:r>
            <a:br>
              <a:rPr lang="fr-FR" sz="4800" dirty="0">
                <a:solidFill>
                  <a:srgbClr val="FFFFFF"/>
                </a:solidFill>
              </a:rPr>
            </a:br>
            <a:r>
              <a:rPr lang="fr-FR" sz="4800" dirty="0">
                <a:solidFill>
                  <a:srgbClr val="FFFFFF"/>
                </a:solidFill>
              </a:rPr>
              <a:t>-</a:t>
            </a:r>
            <a:r>
              <a:rPr lang="fr-FR" sz="4800" dirty="0" err="1">
                <a:solidFill>
                  <a:srgbClr val="FFFFFF"/>
                </a:solidFill>
              </a:rPr>
              <a:t>mentation</a:t>
            </a:r>
            <a:endParaRPr lang="en-US" sz="5950" dirty="0">
              <a:solidFill>
                <a:srgbClr val="FFFFFF"/>
              </a:solidFill>
              <a:latin typeface="Corbel" panose="020B0503020204020204" pitchFamily="34" charset="0"/>
            </a:endParaRPr>
          </a:p>
        </p:txBody>
      </p:sp>
      <p:sp>
        <p:nvSpPr>
          <p:cNvPr id="24" name="Shape 24"/>
          <p:cNvSpPr txBox="1">
            <a:spLocks noGrp="1"/>
          </p:cNvSpPr>
          <p:nvPr>
            <p:ph type="title"/>
          </p:nvPr>
        </p:nvSpPr>
        <p:spPr>
          <a:xfrm>
            <a:off x="625914" y="6264422"/>
            <a:ext cx="4612836" cy="275550"/>
          </a:xfrm>
          <a:prstGeom prst="rect">
            <a:avLst/>
          </a:prstGeom>
          <a:noFill/>
          <a:ln>
            <a:noFill/>
          </a:ln>
        </p:spPr>
        <p:txBody>
          <a:bodyPr vert="horz" lIns="45713" tIns="45713" rIns="45713" bIns="45713" rtlCol="0" anchor="b" anchorCtr="0">
            <a:noAutofit/>
          </a:bodyPr>
          <a:lstStyle/>
          <a:p>
            <a:pPr algn="l">
              <a:buClr>
                <a:srgbClr val="A4947E"/>
              </a:buClr>
              <a:buSzPct val="25000"/>
            </a:pPr>
            <a:r>
              <a:rPr lang="en-US" sz="1000" b="0" dirty="0">
                <a:solidFill>
                  <a:srgbClr val="FFFFFF"/>
                </a:solidFill>
                <a:latin typeface="Segoe UI" panose="020B0502040204020203" pitchFamily="34" charset="0"/>
                <a:ea typeface="Roboto Condensed"/>
                <a:cs typeface="Roboto Condensed"/>
                <a:sym typeface="Roboto Condensed"/>
              </a:rPr>
              <a:t>This document was created by SFXD members for SFXD and is free of all rights</a:t>
            </a:r>
          </a:p>
        </p:txBody>
      </p:sp>
      <p:pic>
        <p:nvPicPr>
          <p:cNvPr id="23" name="Shape 23"/>
          <p:cNvPicPr preferRelativeResize="0">
            <a:picLocks noChangeAspect="1"/>
          </p:cNvPicPr>
          <p:nvPr/>
        </p:nvPicPr>
        <p:blipFill>
          <a:blip r:embed="rId3">
            <a:extLst>
              <a:ext uri="{28A0092B-C50C-407E-A947-70E740481C1C}">
                <a14:useLocalDpi xmlns:a14="http://schemas.microsoft.com/office/drawing/2010/main" val="0"/>
              </a:ext>
            </a:extLst>
          </a:blip>
          <a:srcRect/>
          <a:stretch/>
        </p:blipFill>
        <p:spPr>
          <a:xfrm>
            <a:off x="6968425" y="1101100"/>
            <a:ext cx="4842500" cy="4842500"/>
          </a:xfrm>
          <a:prstGeom prst="rect">
            <a:avLst/>
          </a:prstGeom>
          <a:noFill/>
          <a:ln>
            <a:noFill/>
          </a:ln>
        </p:spPr>
      </p:pic>
      <p:pic>
        <p:nvPicPr>
          <p:cNvPr id="3" name="Picture 2" descr="A picture containing object&#10;&#10;Description automatically generated">
            <a:extLst>
              <a:ext uri="{FF2B5EF4-FFF2-40B4-BE49-F238E27FC236}">
                <a16:creationId xmlns:a16="http://schemas.microsoft.com/office/drawing/2014/main" id="{371C3C67-1073-42AD-A69D-C9B1EE5BCA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61683" y="5513436"/>
            <a:ext cx="1765446" cy="1398233"/>
          </a:xfrm>
          <a:prstGeom prst="rect">
            <a:avLst/>
          </a:prstGeom>
        </p:spPr>
      </p:pic>
    </p:spTree>
    <p:extLst>
      <p:ext uri="{BB962C8B-B14F-4D97-AF65-F5344CB8AC3E}">
        <p14:creationId xmlns:p14="http://schemas.microsoft.com/office/powerpoint/2010/main" val="32612951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21</a:t>
            </a:fld>
            <a:endParaRPr lang="en-US"/>
          </a:p>
        </p:txBody>
      </p:sp>
      <p:sp>
        <p:nvSpPr>
          <p:cNvPr id="192" name="Shape 192"/>
          <p:cNvSpPr/>
          <p:nvPr/>
        </p:nvSpPr>
        <p:spPr>
          <a:xfrm>
            <a:off x="830173" y="1592023"/>
            <a:ext cx="9922788" cy="4358140"/>
          </a:xfrm>
          <a:prstGeom prst="rect">
            <a:avLst/>
          </a:prstGeom>
          <a:noFill/>
          <a:ln>
            <a:noFill/>
          </a:ln>
        </p:spPr>
        <p:txBody>
          <a:bodyPr lIns="0" tIns="0" rIns="0" bIns="0" anchor="t" anchorCtr="0">
            <a:noAutofit/>
          </a:bodyPr>
          <a:lstStyle/>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They’re the same thing. </a:t>
            </a:r>
            <a:br>
              <a:rPr lang="en-US" sz="1600" b="1" dirty="0">
                <a:solidFill>
                  <a:schemeClr val="bg1">
                    <a:lumMod val="50000"/>
                  </a:schemeClr>
                </a:solidFill>
                <a:latin typeface="Segoe UI" panose="020B0502040204020203" pitchFamily="34" charset="0"/>
                <a:ea typeface="Roboto Light"/>
                <a:cs typeface="Roboto Light"/>
                <a:sym typeface="Roboto Light"/>
              </a:rPr>
            </a:br>
            <a:r>
              <a:rPr lang="en-US" sz="1600" dirty="0">
                <a:solidFill>
                  <a:schemeClr val="bg1">
                    <a:lumMod val="50000"/>
                  </a:schemeClr>
                </a:solidFill>
                <a:latin typeface="Segoe UI" panose="020B0502040204020203" pitchFamily="34" charset="0"/>
                <a:ea typeface="Roboto Light"/>
                <a:cs typeface="Roboto Light"/>
                <a:sym typeface="Roboto Light"/>
              </a:rPr>
              <a:t>In client world, the question is “can this meeting be an email ?”</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In the consulting world,  there is not question. “Oh cool I can send an email after this meeting.”</a:t>
            </a:r>
          </a:p>
          <a:p>
            <a:pPr marL="31750">
              <a:lnSpc>
                <a:spcPct val="150000"/>
              </a:lnSpc>
              <a:buClr>
                <a:srgbClr val="616D72"/>
              </a:buClr>
              <a:buSzPct val="100000"/>
            </a:pPr>
            <a:endParaRPr lang="en-US" sz="1600" b="1"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Things that don’t exist</a:t>
            </a: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Things you said over the phone</a:t>
            </a: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Things you discussed in a meeting with the CEO</a:t>
            </a: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Things you confirmed verbally when designing a solution</a:t>
            </a: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That dream you had about having a Ferrari.</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If it’s not written, it does NOT. EXIST.</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p:txBody>
      </p:sp>
      <p:sp>
        <p:nvSpPr>
          <p:cNvPr id="197" name="Shape 197"/>
          <p:cNvSpPr txBox="1">
            <a:spLocks noGrp="1"/>
          </p:cNvSpPr>
          <p:nvPr>
            <p:ph type="title"/>
          </p:nvPr>
        </p:nvSpPr>
        <p:spPr>
          <a:xfrm>
            <a:off x="2900238" y="835300"/>
            <a:ext cx="6391500" cy="9903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rPr>
              <a:t>Communication and Documentation</a:t>
            </a:r>
            <a:br>
              <a:rPr lang="en-US" sz="3050" dirty="0">
                <a:solidFill>
                  <a:srgbClr val="2D3C42"/>
                </a:solidFill>
              </a:rPr>
            </a:br>
            <a:endParaRPr sz="3050" dirty="0">
              <a:solidFill>
                <a:srgbClr val="2D3C42"/>
              </a:solidFill>
            </a:endParaRPr>
          </a:p>
        </p:txBody>
      </p:sp>
    </p:spTree>
    <p:extLst>
      <p:ext uri="{BB962C8B-B14F-4D97-AF65-F5344CB8AC3E}">
        <p14:creationId xmlns:p14="http://schemas.microsoft.com/office/powerpoint/2010/main" val="38851825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22</a:t>
            </a:fld>
            <a:endParaRPr lang="en-US"/>
          </a:p>
        </p:txBody>
      </p:sp>
      <p:sp>
        <p:nvSpPr>
          <p:cNvPr id="192" name="Shape 192"/>
          <p:cNvSpPr/>
          <p:nvPr/>
        </p:nvSpPr>
        <p:spPr>
          <a:xfrm>
            <a:off x="830173" y="1592023"/>
            <a:ext cx="9922788" cy="4358140"/>
          </a:xfrm>
          <a:prstGeom prst="rect">
            <a:avLst/>
          </a:prstGeom>
          <a:noFill/>
          <a:ln>
            <a:noFill/>
          </a:ln>
        </p:spPr>
        <p:txBody>
          <a:bodyPr lIns="0" tIns="0" rIns="0" bIns="0" anchor="t" anchorCtr="0">
            <a:noAutofit/>
          </a:bodyPr>
          <a:lstStyle/>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Whatever happens, always send an email confirmation of what transpired and what were the outcomes.</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Yes even if the meeting lasted 2 minutes and you reconvened.</a:t>
            </a:r>
            <a:endParaRPr lang="en-US" sz="13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br>
              <a:rPr lang="en-US" sz="1600" b="1" dirty="0">
                <a:solidFill>
                  <a:schemeClr val="bg1">
                    <a:lumMod val="50000"/>
                  </a:schemeClr>
                </a:solidFill>
                <a:latin typeface="Segoe UI" panose="020B0502040204020203" pitchFamily="34" charset="0"/>
                <a:ea typeface="Roboto Light"/>
                <a:cs typeface="Roboto Light"/>
                <a:sym typeface="Roboto Light"/>
              </a:rPr>
            </a:br>
            <a:r>
              <a:rPr lang="en-US" sz="1600" b="1" dirty="0">
                <a:solidFill>
                  <a:schemeClr val="bg1">
                    <a:lumMod val="50000"/>
                  </a:schemeClr>
                </a:solidFill>
                <a:latin typeface="Segoe UI" panose="020B0502040204020203" pitchFamily="34" charset="0"/>
                <a:ea typeface="Roboto Light"/>
                <a:cs typeface="Roboto Light"/>
                <a:sym typeface="Roboto Light"/>
              </a:rPr>
              <a:t>Here’s a random template:</a:t>
            </a:r>
            <a:endParaRPr lang="en-US" sz="1600" dirty="0">
              <a:solidFill>
                <a:schemeClr val="bg1">
                  <a:lumMod val="50000"/>
                </a:schemeClr>
              </a:solidFill>
              <a:latin typeface="Segoe UI" panose="020B0502040204020203" pitchFamily="34" charset="0"/>
              <a:ea typeface="Roboto Light"/>
              <a:cs typeface="Roboto Light"/>
              <a:sym typeface="Roboto Light"/>
            </a:endParaRPr>
          </a:p>
        </p:txBody>
      </p:sp>
      <p:sp>
        <p:nvSpPr>
          <p:cNvPr id="197" name="Shape 197"/>
          <p:cNvSpPr txBox="1">
            <a:spLocks noGrp="1"/>
          </p:cNvSpPr>
          <p:nvPr>
            <p:ph type="title"/>
          </p:nvPr>
        </p:nvSpPr>
        <p:spPr>
          <a:xfrm>
            <a:off x="2900238" y="835300"/>
            <a:ext cx="6391500" cy="9903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rPr>
              <a:t>Communication and Documentation</a:t>
            </a:r>
            <a:br>
              <a:rPr lang="en-US" sz="3050" dirty="0">
                <a:solidFill>
                  <a:srgbClr val="2D3C42"/>
                </a:solidFill>
              </a:rPr>
            </a:br>
            <a:endParaRPr sz="3050" dirty="0">
              <a:solidFill>
                <a:srgbClr val="2D3C42"/>
              </a:solidFill>
            </a:endParaRPr>
          </a:p>
        </p:txBody>
      </p:sp>
      <p:sp>
        <p:nvSpPr>
          <p:cNvPr id="2" name="Rectangle 1">
            <a:extLst>
              <a:ext uri="{FF2B5EF4-FFF2-40B4-BE49-F238E27FC236}">
                <a16:creationId xmlns:a16="http://schemas.microsoft.com/office/drawing/2014/main" id="{5C82C9B5-6B1E-4414-B755-5BEBA4DD4833}"/>
              </a:ext>
            </a:extLst>
          </p:cNvPr>
          <p:cNvSpPr/>
          <p:nvPr/>
        </p:nvSpPr>
        <p:spPr>
          <a:xfrm>
            <a:off x="3047988" y="3050821"/>
            <a:ext cx="6096000" cy="3656065"/>
          </a:xfrm>
          <a:prstGeom prst="rect">
            <a:avLst/>
          </a:prstGeom>
        </p:spPr>
        <p:txBody>
          <a:bodyPr>
            <a:spAutoFit/>
          </a:bodyPr>
          <a:lstStyle/>
          <a:p>
            <a:pPr marL="31750">
              <a:lnSpc>
                <a:spcPct val="150000"/>
              </a:lnSpc>
              <a:buClr>
                <a:srgbClr val="616D72"/>
              </a:buClr>
              <a:buSzPct val="100000"/>
            </a:pPr>
            <a:r>
              <a:rPr lang="en-US" sz="1300" dirty="0">
                <a:solidFill>
                  <a:schemeClr val="bg1">
                    <a:lumMod val="50000"/>
                  </a:schemeClr>
                </a:solidFill>
                <a:latin typeface="Segoe UI" panose="020B0502040204020203" pitchFamily="34" charset="0"/>
                <a:ea typeface="Roboto Light"/>
                <a:cs typeface="Roboto Light"/>
                <a:sym typeface="Roboto Light"/>
              </a:rPr>
              <a:t>Dear $Client,</a:t>
            </a:r>
          </a:p>
          <a:p>
            <a:pPr marL="31750">
              <a:lnSpc>
                <a:spcPct val="150000"/>
              </a:lnSpc>
              <a:buClr>
                <a:srgbClr val="616D72"/>
              </a:buClr>
              <a:buSzPct val="100000"/>
            </a:pPr>
            <a:r>
              <a:rPr lang="en-US" sz="1300" dirty="0">
                <a:solidFill>
                  <a:schemeClr val="bg1">
                    <a:lumMod val="50000"/>
                  </a:schemeClr>
                </a:solidFill>
                <a:latin typeface="Segoe UI" panose="020B0502040204020203" pitchFamily="34" charset="0"/>
                <a:ea typeface="Roboto Light"/>
                <a:cs typeface="Roboto Light"/>
                <a:sym typeface="Roboto Light"/>
              </a:rPr>
              <a:t>Thank you for the great meeting today.</a:t>
            </a:r>
          </a:p>
          <a:p>
            <a:pPr marL="31750">
              <a:lnSpc>
                <a:spcPct val="150000"/>
              </a:lnSpc>
              <a:buClr>
                <a:srgbClr val="616D72"/>
              </a:buClr>
              <a:buSzPct val="100000"/>
            </a:pPr>
            <a:r>
              <a:rPr lang="en-US" sz="1300" dirty="0">
                <a:solidFill>
                  <a:schemeClr val="bg1">
                    <a:lumMod val="50000"/>
                  </a:schemeClr>
                </a:solidFill>
                <a:latin typeface="Segoe UI" panose="020B0502040204020203" pitchFamily="34" charset="0"/>
                <a:ea typeface="Roboto Light"/>
                <a:cs typeface="Roboto Light"/>
                <a:sym typeface="Roboto Light"/>
              </a:rPr>
              <a:t>I have taken the liberty of summarizing status as shown below:</a:t>
            </a:r>
          </a:p>
          <a:p>
            <a:pPr marL="31750">
              <a:lnSpc>
                <a:spcPct val="150000"/>
              </a:lnSpc>
              <a:buClr>
                <a:srgbClr val="616D72"/>
              </a:buClr>
              <a:buSzPct val="100000"/>
            </a:pPr>
            <a:r>
              <a:rPr lang="en-US" sz="1300" dirty="0">
                <a:solidFill>
                  <a:schemeClr val="bg1">
                    <a:lumMod val="50000"/>
                  </a:schemeClr>
                </a:solidFill>
                <a:latin typeface="Segoe UI" panose="020B0502040204020203" pitchFamily="34" charset="0"/>
                <a:ea typeface="Roboto Light"/>
                <a:cs typeface="Roboto Light"/>
                <a:sym typeface="Roboto Light"/>
              </a:rPr>
              <a:t>- Meeting today was held to $Objective</a:t>
            </a:r>
          </a:p>
          <a:p>
            <a:pPr marL="31750">
              <a:lnSpc>
                <a:spcPct val="150000"/>
              </a:lnSpc>
              <a:buClr>
                <a:srgbClr val="616D72"/>
              </a:buClr>
              <a:buSzPct val="100000"/>
            </a:pPr>
            <a:r>
              <a:rPr lang="en-US" sz="1300" dirty="0">
                <a:solidFill>
                  <a:schemeClr val="bg1">
                    <a:lumMod val="50000"/>
                  </a:schemeClr>
                </a:solidFill>
                <a:latin typeface="Segoe UI" panose="020B0502040204020203" pitchFamily="34" charset="0"/>
                <a:ea typeface="Roboto Light"/>
                <a:cs typeface="Roboto Light"/>
                <a:sym typeface="Roboto Light"/>
              </a:rPr>
              <a:t>- $Thing was discussed</a:t>
            </a:r>
          </a:p>
          <a:p>
            <a:pPr marL="31750">
              <a:lnSpc>
                <a:spcPct val="150000"/>
              </a:lnSpc>
              <a:buClr>
                <a:srgbClr val="616D72"/>
              </a:buClr>
              <a:buSzPct val="100000"/>
            </a:pPr>
            <a:r>
              <a:rPr lang="en-US" sz="1300" dirty="0">
                <a:solidFill>
                  <a:schemeClr val="bg1">
                    <a:lumMod val="50000"/>
                  </a:schemeClr>
                </a:solidFill>
                <a:latin typeface="Segoe UI" panose="020B0502040204020203" pitchFamily="34" charset="0"/>
                <a:ea typeface="Roboto Light"/>
                <a:cs typeface="Roboto Light"/>
                <a:sym typeface="Roboto Light"/>
              </a:rPr>
              <a:t>- $</a:t>
            </a:r>
            <a:r>
              <a:rPr lang="en-US" sz="1300" dirty="0" err="1">
                <a:solidFill>
                  <a:schemeClr val="bg1">
                    <a:lumMod val="50000"/>
                  </a:schemeClr>
                </a:solidFill>
                <a:latin typeface="Segoe UI" panose="020B0502040204020203" pitchFamily="34" charset="0"/>
                <a:ea typeface="Roboto Light"/>
                <a:cs typeface="Roboto Light"/>
                <a:sym typeface="Roboto Light"/>
              </a:rPr>
              <a:t>OtherThing</a:t>
            </a:r>
            <a:r>
              <a:rPr lang="en-US" sz="1300" dirty="0">
                <a:solidFill>
                  <a:schemeClr val="bg1">
                    <a:lumMod val="50000"/>
                  </a:schemeClr>
                </a:solidFill>
                <a:latin typeface="Segoe UI" panose="020B0502040204020203" pitchFamily="34" charset="0"/>
                <a:ea typeface="Roboto Light"/>
                <a:cs typeface="Roboto Light"/>
                <a:sym typeface="Roboto Light"/>
              </a:rPr>
              <a:t> is currently blocked, $Client will come back to $</a:t>
            </a:r>
            <a:r>
              <a:rPr lang="en-US" sz="1300" dirty="0" err="1">
                <a:solidFill>
                  <a:schemeClr val="bg1">
                    <a:lumMod val="50000"/>
                  </a:schemeClr>
                </a:solidFill>
                <a:latin typeface="Segoe UI" panose="020B0502040204020203" pitchFamily="34" charset="0"/>
                <a:ea typeface="Roboto Light"/>
                <a:cs typeface="Roboto Light"/>
                <a:sym typeface="Roboto Light"/>
              </a:rPr>
              <a:t>ConsultingFirm</a:t>
            </a:r>
            <a:r>
              <a:rPr lang="en-US" sz="1300" dirty="0">
                <a:solidFill>
                  <a:schemeClr val="bg1">
                    <a:lumMod val="50000"/>
                  </a:schemeClr>
                </a:solidFill>
                <a:latin typeface="Segoe UI" panose="020B0502040204020203" pitchFamily="34" charset="0"/>
                <a:ea typeface="Roboto Light"/>
                <a:cs typeface="Roboto Light"/>
                <a:sym typeface="Roboto Light"/>
              </a:rPr>
              <a:t> regarding $detail</a:t>
            </a:r>
          </a:p>
          <a:p>
            <a:pPr marL="31750">
              <a:lnSpc>
                <a:spcPct val="150000"/>
              </a:lnSpc>
              <a:buClr>
                <a:srgbClr val="616D72"/>
              </a:buClr>
              <a:buSzPct val="100000"/>
            </a:pPr>
            <a:r>
              <a:rPr lang="en-US" sz="1300" dirty="0">
                <a:solidFill>
                  <a:schemeClr val="bg1">
                    <a:lumMod val="50000"/>
                  </a:schemeClr>
                </a:solidFill>
                <a:latin typeface="Segoe UI" panose="020B0502040204020203" pitchFamily="34" charset="0"/>
                <a:ea typeface="Roboto Light"/>
                <a:cs typeface="Roboto Light"/>
                <a:sym typeface="Roboto Light"/>
              </a:rPr>
              <a:t>- $</a:t>
            </a:r>
            <a:r>
              <a:rPr lang="en-US" sz="1300" dirty="0" err="1">
                <a:solidFill>
                  <a:schemeClr val="bg1">
                    <a:lumMod val="50000"/>
                  </a:schemeClr>
                </a:solidFill>
                <a:latin typeface="Segoe UI" panose="020B0502040204020203" pitchFamily="34" charset="0"/>
                <a:ea typeface="Roboto Light"/>
                <a:cs typeface="Roboto Light"/>
                <a:sym typeface="Roboto Light"/>
              </a:rPr>
              <a:t>ThirdThingy</a:t>
            </a:r>
            <a:r>
              <a:rPr lang="en-US" sz="1300" dirty="0">
                <a:solidFill>
                  <a:schemeClr val="bg1">
                    <a:lumMod val="50000"/>
                  </a:schemeClr>
                </a:solidFill>
                <a:latin typeface="Segoe UI" panose="020B0502040204020203" pitchFamily="34" charset="0"/>
                <a:ea typeface="Roboto Light"/>
                <a:cs typeface="Roboto Light"/>
                <a:sym typeface="Roboto Light"/>
              </a:rPr>
              <a:t> $ </a:t>
            </a:r>
            <a:r>
              <a:rPr lang="en-US" sz="1300" dirty="0" err="1">
                <a:solidFill>
                  <a:schemeClr val="bg1">
                    <a:lumMod val="50000"/>
                  </a:schemeClr>
                </a:solidFill>
                <a:latin typeface="Segoe UI" panose="020B0502040204020203" pitchFamily="34" charset="0"/>
                <a:ea typeface="Roboto Light"/>
                <a:cs typeface="Roboto Light"/>
                <a:sym typeface="Roboto Light"/>
              </a:rPr>
              <a:t>ConsultingFirm</a:t>
            </a:r>
            <a:r>
              <a:rPr lang="en-US" sz="1300" dirty="0">
                <a:solidFill>
                  <a:schemeClr val="bg1">
                    <a:lumMod val="50000"/>
                  </a:schemeClr>
                </a:solidFill>
                <a:latin typeface="Segoe UI" panose="020B0502040204020203" pitchFamily="34" charset="0"/>
                <a:ea typeface="Roboto Light"/>
                <a:cs typeface="Roboto Light"/>
                <a:sym typeface="Roboto Light"/>
              </a:rPr>
              <a:t> is currently working on, with an update by </a:t>
            </a:r>
            <a:r>
              <a:rPr lang="en-US" sz="1300" dirty="0" err="1">
                <a:solidFill>
                  <a:schemeClr val="bg1">
                    <a:lumMod val="50000"/>
                  </a:schemeClr>
                </a:solidFill>
                <a:latin typeface="Segoe UI" panose="020B0502040204020203" pitchFamily="34" charset="0"/>
                <a:ea typeface="Roboto Light"/>
                <a:cs typeface="Roboto Light"/>
                <a:sym typeface="Roboto Light"/>
              </a:rPr>
              <a:t>EoW</a:t>
            </a:r>
            <a:endParaRPr lang="en-US" sz="13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300" dirty="0">
                <a:solidFill>
                  <a:schemeClr val="bg1">
                    <a:lumMod val="50000"/>
                  </a:schemeClr>
                </a:solidFill>
                <a:latin typeface="Segoe UI" panose="020B0502040204020203" pitchFamily="34" charset="0"/>
                <a:ea typeface="Roboto Light"/>
                <a:cs typeface="Roboto Light"/>
                <a:sym typeface="Roboto Light"/>
              </a:rPr>
              <a:t>You will receive the documents regarding $Module next week.</a:t>
            </a:r>
          </a:p>
          <a:p>
            <a:pPr marL="31750">
              <a:lnSpc>
                <a:spcPct val="150000"/>
              </a:lnSpc>
              <a:buClr>
                <a:srgbClr val="616D72"/>
              </a:buClr>
              <a:buSzPct val="100000"/>
            </a:pPr>
            <a:r>
              <a:rPr lang="en-US" sz="1300" dirty="0">
                <a:solidFill>
                  <a:schemeClr val="bg1">
                    <a:lumMod val="50000"/>
                  </a:schemeClr>
                </a:solidFill>
                <a:latin typeface="Segoe UI" panose="020B0502040204020203" pitchFamily="34" charset="0"/>
                <a:ea typeface="Roboto Light"/>
                <a:cs typeface="Roboto Light"/>
                <a:sym typeface="Roboto Light"/>
              </a:rPr>
              <a:t>Let me know if you have further questions, </a:t>
            </a:r>
          </a:p>
          <a:p>
            <a:pPr marL="31750">
              <a:lnSpc>
                <a:spcPct val="150000"/>
              </a:lnSpc>
              <a:buClr>
                <a:srgbClr val="616D72"/>
              </a:buClr>
              <a:buSzPct val="100000"/>
            </a:pPr>
            <a:r>
              <a:rPr lang="en-US" sz="1300" dirty="0">
                <a:solidFill>
                  <a:schemeClr val="bg1">
                    <a:lumMod val="50000"/>
                  </a:schemeClr>
                </a:solidFill>
                <a:latin typeface="Segoe UI" panose="020B0502040204020203" pitchFamily="34" charset="0"/>
                <a:ea typeface="Roboto Light"/>
                <a:cs typeface="Roboto Light"/>
                <a:sym typeface="Roboto Light"/>
              </a:rPr>
              <a:t>Kind regards,</a:t>
            </a:r>
          </a:p>
          <a:p>
            <a:pPr marL="31750">
              <a:lnSpc>
                <a:spcPct val="150000"/>
              </a:lnSpc>
              <a:buClr>
                <a:srgbClr val="616D72"/>
              </a:buClr>
              <a:buSzPct val="100000"/>
            </a:pPr>
            <a:r>
              <a:rPr lang="en-US" sz="1300" dirty="0">
                <a:solidFill>
                  <a:schemeClr val="bg1">
                    <a:lumMod val="50000"/>
                  </a:schemeClr>
                </a:solidFill>
                <a:latin typeface="Segoe UI" panose="020B0502040204020203" pitchFamily="34" charset="0"/>
                <a:ea typeface="Roboto Light"/>
                <a:cs typeface="Roboto Light"/>
                <a:sym typeface="Roboto Light"/>
              </a:rPr>
              <a:t>$Consultant</a:t>
            </a:r>
          </a:p>
        </p:txBody>
      </p:sp>
    </p:spTree>
    <p:extLst>
      <p:ext uri="{BB962C8B-B14F-4D97-AF65-F5344CB8AC3E}">
        <p14:creationId xmlns:p14="http://schemas.microsoft.com/office/powerpoint/2010/main" val="2484972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23</a:t>
            </a:fld>
            <a:endParaRPr lang="en-US"/>
          </a:p>
        </p:txBody>
      </p:sp>
      <p:sp>
        <p:nvSpPr>
          <p:cNvPr id="192" name="Shape 192"/>
          <p:cNvSpPr/>
          <p:nvPr/>
        </p:nvSpPr>
        <p:spPr>
          <a:xfrm>
            <a:off x="830173" y="1592023"/>
            <a:ext cx="9922788" cy="4358140"/>
          </a:xfrm>
          <a:prstGeom prst="rect">
            <a:avLst/>
          </a:prstGeom>
          <a:noFill/>
          <a:ln>
            <a:noFill/>
          </a:ln>
        </p:spPr>
        <p:txBody>
          <a:bodyPr lIns="0" tIns="0" rIns="0" bIns="0" anchor="t" anchorCtr="0">
            <a:noAutofit/>
          </a:bodyPr>
          <a:lstStyle/>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Hit by a bus</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Clients will sometimes ask you for “hit by a bus” documentation.</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Even if they don’t, </a:t>
            </a:r>
            <a:r>
              <a:rPr lang="en-US" sz="1600" b="1" dirty="0">
                <a:solidFill>
                  <a:schemeClr val="bg1">
                    <a:lumMod val="50000"/>
                  </a:schemeClr>
                </a:solidFill>
                <a:latin typeface="Segoe UI" panose="020B0502040204020203" pitchFamily="34" charset="0"/>
                <a:ea typeface="Roboto Light"/>
                <a:cs typeface="Roboto Light"/>
                <a:sym typeface="Roboto Light"/>
              </a:rPr>
              <a:t>make sure one exists</a:t>
            </a:r>
            <a:r>
              <a:rPr lang="en-US" sz="1600" dirty="0">
                <a:solidFill>
                  <a:schemeClr val="bg1">
                    <a:lumMod val="50000"/>
                  </a:schemeClr>
                </a:solidFill>
                <a:latin typeface="Segoe UI" panose="020B0502040204020203" pitchFamily="34" charset="0"/>
                <a:ea typeface="Roboto Light"/>
                <a:cs typeface="Roboto Light"/>
                <a:sym typeface="Roboto Light"/>
              </a:rPr>
              <a:t>.</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In lieu of google docs, you can:</a:t>
            </a: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Fill descriptions everywhere</a:t>
            </a: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hlinkClick r:id="rId3"/>
              </a:rPr>
              <a:t>Respect</a:t>
            </a:r>
            <a:r>
              <a:rPr lang="en-US" sz="1600" dirty="0">
                <a:solidFill>
                  <a:schemeClr val="bg1">
                    <a:lumMod val="50000"/>
                  </a:schemeClr>
                </a:solidFill>
                <a:latin typeface="Segoe UI" panose="020B0502040204020203" pitchFamily="34" charset="0"/>
                <a:ea typeface="Roboto Light"/>
                <a:cs typeface="Roboto Light"/>
                <a:sym typeface="Roboto Light"/>
              </a:rPr>
              <a:t> </a:t>
            </a:r>
            <a:r>
              <a:rPr lang="en-US" sz="1600" dirty="0">
                <a:solidFill>
                  <a:schemeClr val="bg1">
                    <a:lumMod val="50000"/>
                  </a:schemeClr>
                </a:solidFill>
                <a:latin typeface="Segoe UI" panose="020B0502040204020203" pitchFamily="34" charset="0"/>
                <a:ea typeface="Roboto Light"/>
                <a:cs typeface="Roboto Light"/>
                <a:sym typeface="Roboto Light"/>
                <a:hlinkClick r:id="rId3"/>
              </a:rPr>
              <a:t>Conventions</a:t>
            </a: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Document User Stories and </a:t>
            </a:r>
            <a:r>
              <a:rPr lang="en-US" sz="1600" dirty="0">
                <a:solidFill>
                  <a:schemeClr val="bg1">
                    <a:lumMod val="50000"/>
                  </a:schemeClr>
                </a:solidFill>
                <a:latin typeface="Segoe UI" panose="020B0502040204020203" pitchFamily="34" charset="0"/>
                <a:ea typeface="Roboto Light"/>
                <a:cs typeface="Roboto Light"/>
                <a:sym typeface="Roboto Light"/>
                <a:hlinkClick r:id="rId4"/>
              </a:rPr>
              <a:t>User Personas</a:t>
            </a: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0" indent="-285750">
              <a:lnSpc>
                <a:spcPct val="150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Ensure your entire solution isn’t a big pile of spaghetti.</a:t>
            </a:r>
          </a:p>
          <a:p>
            <a:pPr marL="317500" indent="-285750">
              <a:lnSpc>
                <a:spcPct val="150000"/>
              </a:lnSpc>
              <a:buClr>
                <a:srgbClr val="616D72"/>
              </a:buClr>
              <a:buSzPct val="100000"/>
              <a:buFont typeface="Arial" panose="020B0604020202020204" pitchFamily="34" charset="0"/>
              <a:buChar char="•"/>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Documentation is your best friend.</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Be </a:t>
            </a:r>
            <a:r>
              <a:rPr lang="en-US" sz="1600">
                <a:solidFill>
                  <a:schemeClr val="bg1">
                    <a:lumMod val="50000"/>
                  </a:schemeClr>
                </a:solidFill>
                <a:latin typeface="Segoe UI" panose="020B0502040204020203" pitchFamily="34" charset="0"/>
                <a:ea typeface="Roboto Light"/>
                <a:cs typeface="Roboto Light"/>
                <a:sym typeface="Roboto Light"/>
              </a:rPr>
              <a:t>cordial but firm.</a:t>
            </a: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0" indent="-285750">
              <a:lnSpc>
                <a:spcPct val="150000"/>
              </a:lnSpc>
              <a:buClr>
                <a:srgbClr val="616D72"/>
              </a:buClr>
              <a:buSzPct val="100000"/>
              <a:buFont typeface="Arial" panose="020B0604020202020204" pitchFamily="34" charset="0"/>
              <a:buChar char="•"/>
            </a:pPr>
            <a:endParaRPr lang="en-US" sz="1600" dirty="0">
              <a:solidFill>
                <a:schemeClr val="bg1">
                  <a:lumMod val="50000"/>
                </a:schemeClr>
              </a:solidFill>
              <a:latin typeface="Segoe UI" panose="020B0502040204020203" pitchFamily="34" charset="0"/>
              <a:ea typeface="Roboto Light"/>
              <a:cs typeface="Roboto Light"/>
              <a:sym typeface="Roboto Light"/>
            </a:endParaRPr>
          </a:p>
        </p:txBody>
      </p:sp>
      <p:sp>
        <p:nvSpPr>
          <p:cNvPr id="197" name="Shape 197"/>
          <p:cNvSpPr txBox="1">
            <a:spLocks noGrp="1"/>
          </p:cNvSpPr>
          <p:nvPr>
            <p:ph type="title"/>
          </p:nvPr>
        </p:nvSpPr>
        <p:spPr>
          <a:xfrm>
            <a:off x="2900238" y="835300"/>
            <a:ext cx="6391500" cy="9903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rPr>
              <a:t>Communication and Documentation</a:t>
            </a:r>
            <a:br>
              <a:rPr lang="en-US" sz="3050" dirty="0">
                <a:solidFill>
                  <a:srgbClr val="2D3C42"/>
                </a:solidFill>
              </a:rPr>
            </a:br>
            <a:endParaRPr sz="3050" dirty="0">
              <a:solidFill>
                <a:srgbClr val="2D3C42"/>
              </a:solidFill>
            </a:endParaRPr>
          </a:p>
        </p:txBody>
      </p:sp>
    </p:spTree>
    <p:extLst>
      <p:ext uri="{BB962C8B-B14F-4D97-AF65-F5344CB8AC3E}">
        <p14:creationId xmlns:p14="http://schemas.microsoft.com/office/powerpoint/2010/main" val="3510202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24</a:t>
            </a:fld>
            <a:endParaRPr lang="en-US"/>
          </a:p>
        </p:txBody>
      </p:sp>
      <p:sp>
        <p:nvSpPr>
          <p:cNvPr id="192" name="Shape 192"/>
          <p:cNvSpPr/>
          <p:nvPr/>
        </p:nvSpPr>
        <p:spPr>
          <a:xfrm>
            <a:off x="830173" y="1592023"/>
            <a:ext cx="9922788" cy="4358140"/>
          </a:xfrm>
          <a:prstGeom prst="rect">
            <a:avLst/>
          </a:prstGeom>
          <a:noFill/>
          <a:ln>
            <a:noFill/>
          </a:ln>
        </p:spPr>
        <p:txBody>
          <a:bodyPr lIns="0" tIns="0" rIns="0" bIns="0" anchor="t" anchorCtr="0">
            <a:noAutofit/>
          </a:bodyPr>
          <a:lstStyle/>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Workshops &amp; Meetings</a:t>
            </a:r>
            <a:br>
              <a:rPr lang="en-US" sz="1600" b="1" dirty="0">
                <a:solidFill>
                  <a:schemeClr val="bg1">
                    <a:lumMod val="50000"/>
                  </a:schemeClr>
                </a:solidFill>
                <a:latin typeface="Segoe UI" panose="020B0502040204020203" pitchFamily="34" charset="0"/>
                <a:ea typeface="Roboto Light"/>
                <a:cs typeface="Roboto Light"/>
                <a:sym typeface="Roboto Light"/>
              </a:rPr>
            </a:br>
            <a:r>
              <a:rPr lang="en-US" sz="1600" dirty="0">
                <a:solidFill>
                  <a:schemeClr val="bg1">
                    <a:lumMod val="50000"/>
                  </a:schemeClr>
                </a:solidFill>
                <a:latin typeface="Segoe UI" panose="020B0502040204020203" pitchFamily="34" charset="0"/>
                <a:ea typeface="Roboto Light"/>
                <a:cs typeface="Roboto Light"/>
                <a:sym typeface="Roboto Light"/>
              </a:rPr>
              <a:t>If the meeting:</a:t>
            </a:r>
          </a:p>
          <a:p>
            <a:pPr marL="317500" indent="-285750">
              <a:lnSpc>
                <a:spcPct val="150000"/>
              </a:lnSpc>
              <a:buClr>
                <a:srgbClr val="616D72"/>
              </a:buClr>
              <a:buSzPct val="100000"/>
              <a:buFont typeface="Arial" panose="020B0604020202020204" pitchFamily="34" charset="0"/>
              <a:buChar char="•"/>
            </a:pPr>
            <a:r>
              <a:rPr lang="en-US" sz="1200" dirty="0">
                <a:solidFill>
                  <a:schemeClr val="bg1">
                    <a:lumMod val="50000"/>
                  </a:schemeClr>
                </a:solidFill>
                <a:latin typeface="Segoe UI" panose="020B0502040204020203" pitchFamily="34" charset="0"/>
                <a:ea typeface="Roboto Light"/>
                <a:cs typeface="Roboto Light"/>
                <a:sym typeface="Roboto Light"/>
              </a:rPr>
              <a:t>Does not have an agenda</a:t>
            </a:r>
          </a:p>
          <a:p>
            <a:pPr marL="317500" indent="-285750">
              <a:lnSpc>
                <a:spcPct val="150000"/>
              </a:lnSpc>
              <a:buClr>
                <a:srgbClr val="616D72"/>
              </a:buClr>
              <a:buSzPct val="100000"/>
              <a:buFont typeface="Arial" panose="020B0604020202020204" pitchFamily="34" charset="0"/>
              <a:buChar char="•"/>
            </a:pPr>
            <a:r>
              <a:rPr lang="en-US" sz="1200" dirty="0">
                <a:solidFill>
                  <a:schemeClr val="bg1">
                    <a:lumMod val="50000"/>
                  </a:schemeClr>
                </a:solidFill>
                <a:latin typeface="Segoe UI" panose="020B0502040204020203" pitchFamily="34" charset="0"/>
                <a:ea typeface="Roboto Light"/>
                <a:cs typeface="Roboto Light"/>
                <a:sym typeface="Roboto Light"/>
              </a:rPr>
              <a:t>Is with more than 4 people</a:t>
            </a:r>
          </a:p>
          <a:p>
            <a:pPr marL="317500" indent="-285750">
              <a:lnSpc>
                <a:spcPct val="150000"/>
              </a:lnSpc>
              <a:buClr>
                <a:srgbClr val="616D72"/>
              </a:buClr>
              <a:buSzPct val="100000"/>
              <a:buFont typeface="Arial" panose="020B0604020202020204" pitchFamily="34" charset="0"/>
              <a:buChar char="•"/>
            </a:pPr>
            <a:r>
              <a:rPr lang="en-US" sz="1200" dirty="0">
                <a:solidFill>
                  <a:schemeClr val="bg1">
                    <a:lumMod val="50000"/>
                  </a:schemeClr>
                </a:solidFill>
                <a:latin typeface="Segoe UI" panose="020B0502040204020203" pitchFamily="34" charset="0"/>
                <a:ea typeface="Roboto Light"/>
                <a:cs typeface="Roboto Light"/>
                <a:sym typeface="Roboto Light"/>
              </a:rPr>
              <a:t>Has no discernable deliverable</a:t>
            </a:r>
          </a:p>
          <a:p>
            <a:pPr marL="317500" indent="-285750">
              <a:lnSpc>
                <a:spcPct val="150000"/>
              </a:lnSpc>
              <a:buClr>
                <a:srgbClr val="616D72"/>
              </a:buClr>
              <a:buSzPct val="100000"/>
              <a:buFont typeface="Arial" panose="020B0604020202020204" pitchFamily="34" charset="0"/>
              <a:buChar char="•"/>
            </a:pPr>
            <a:r>
              <a:rPr lang="en-US" sz="1200" dirty="0">
                <a:solidFill>
                  <a:schemeClr val="bg1">
                    <a:lumMod val="50000"/>
                  </a:schemeClr>
                </a:solidFill>
                <a:latin typeface="Segoe UI" panose="020B0502040204020203" pitchFamily="34" charset="0"/>
                <a:ea typeface="Roboto Light"/>
                <a:cs typeface="Roboto Light"/>
                <a:sym typeface="Roboto Light"/>
              </a:rPr>
              <a:t>Could be an email</a:t>
            </a:r>
          </a:p>
          <a:p>
            <a:pPr marL="317500" indent="-285750">
              <a:lnSpc>
                <a:spcPct val="150000"/>
              </a:lnSpc>
              <a:buClr>
                <a:srgbClr val="616D72"/>
              </a:buClr>
              <a:buSzPct val="100000"/>
              <a:buFont typeface="Arial" panose="020B0604020202020204" pitchFamily="34" charset="0"/>
              <a:buChar char="•"/>
            </a:pPr>
            <a:endParaRPr lang="en-US" sz="12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500" b="1" dirty="0">
                <a:solidFill>
                  <a:schemeClr val="bg1">
                    <a:lumMod val="50000"/>
                  </a:schemeClr>
                </a:solidFill>
                <a:latin typeface="Segoe UI" panose="020B0502040204020203" pitchFamily="34" charset="0"/>
                <a:ea typeface="Roboto Light"/>
                <a:cs typeface="Roboto Light"/>
                <a:sym typeface="Roboto Light"/>
              </a:rPr>
              <a:t>Don’t do the meeting.</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ALWAYS leave a meeting with a summary, and a deadline for </a:t>
            </a:r>
            <a:r>
              <a:rPr lang="en-US" sz="1600" dirty="0" err="1">
                <a:solidFill>
                  <a:schemeClr val="bg1">
                    <a:lumMod val="50000"/>
                  </a:schemeClr>
                </a:solidFill>
                <a:latin typeface="Segoe UI" panose="020B0502040204020203" pitchFamily="34" charset="0"/>
                <a:ea typeface="Roboto Light"/>
                <a:cs typeface="Roboto Light"/>
                <a:sym typeface="Roboto Light"/>
              </a:rPr>
              <a:t>followup</a:t>
            </a:r>
            <a:r>
              <a:rPr lang="en-US" sz="1600" dirty="0">
                <a:solidFill>
                  <a:schemeClr val="bg1">
                    <a:lumMod val="50000"/>
                  </a:schemeClr>
                </a:solidFill>
                <a:latin typeface="Segoe UI" panose="020B0502040204020203" pitchFamily="34" charset="0"/>
                <a:ea typeface="Roboto Light"/>
                <a:cs typeface="Roboto Light"/>
                <a:sym typeface="Roboto Light"/>
              </a:rPr>
              <a:t> (as well as deliverables if applicable). If there is no </a:t>
            </a:r>
            <a:r>
              <a:rPr lang="en-US" sz="1600" dirty="0" err="1">
                <a:solidFill>
                  <a:schemeClr val="bg1">
                    <a:lumMod val="50000"/>
                  </a:schemeClr>
                </a:solidFill>
                <a:latin typeface="Segoe UI" panose="020B0502040204020203" pitchFamily="34" charset="0"/>
                <a:ea typeface="Roboto Light"/>
                <a:cs typeface="Roboto Light"/>
                <a:sym typeface="Roboto Light"/>
              </a:rPr>
              <a:t>followup</a:t>
            </a:r>
            <a:r>
              <a:rPr lang="en-US" sz="1600" dirty="0">
                <a:solidFill>
                  <a:schemeClr val="bg1">
                    <a:lumMod val="50000"/>
                  </a:schemeClr>
                </a:solidFill>
                <a:latin typeface="Segoe UI" panose="020B0502040204020203" pitchFamily="34" charset="0"/>
                <a:ea typeface="Roboto Light"/>
                <a:cs typeface="Roboto Light"/>
                <a:sym typeface="Roboto Light"/>
              </a:rPr>
              <a:t> planned, the project can be in limbo.</a:t>
            </a:r>
          </a:p>
          <a:p>
            <a:pPr marL="317500" indent="-285750">
              <a:lnSpc>
                <a:spcPct val="150000"/>
              </a:lnSpc>
              <a:buClr>
                <a:srgbClr val="616D72"/>
              </a:buClr>
              <a:buSzPct val="100000"/>
              <a:buFont typeface="Arial" panose="020B0604020202020204" pitchFamily="34" charset="0"/>
              <a:buChar char="•"/>
            </a:pPr>
            <a:endParaRPr lang="en-US" sz="1600" dirty="0">
              <a:solidFill>
                <a:schemeClr val="bg1">
                  <a:lumMod val="50000"/>
                </a:schemeClr>
              </a:solidFill>
              <a:latin typeface="Segoe UI" panose="020B0502040204020203" pitchFamily="34" charset="0"/>
              <a:ea typeface="Roboto Light"/>
              <a:cs typeface="Roboto Light"/>
              <a:sym typeface="Roboto Light"/>
            </a:endParaRPr>
          </a:p>
        </p:txBody>
      </p:sp>
      <p:sp>
        <p:nvSpPr>
          <p:cNvPr id="197" name="Shape 197"/>
          <p:cNvSpPr txBox="1">
            <a:spLocks noGrp="1"/>
          </p:cNvSpPr>
          <p:nvPr>
            <p:ph type="title"/>
          </p:nvPr>
        </p:nvSpPr>
        <p:spPr>
          <a:xfrm>
            <a:off x="2900238" y="835300"/>
            <a:ext cx="6391500" cy="9903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rPr>
              <a:t>Communication and Documentation</a:t>
            </a:r>
            <a:br>
              <a:rPr lang="en-US" sz="3050" dirty="0">
                <a:solidFill>
                  <a:srgbClr val="2D3C42"/>
                </a:solidFill>
              </a:rPr>
            </a:br>
            <a:endParaRPr sz="3050" dirty="0">
              <a:solidFill>
                <a:srgbClr val="2D3C42"/>
              </a:solidFill>
            </a:endParaRPr>
          </a:p>
        </p:txBody>
      </p:sp>
    </p:spTree>
    <p:extLst>
      <p:ext uri="{BB962C8B-B14F-4D97-AF65-F5344CB8AC3E}">
        <p14:creationId xmlns:p14="http://schemas.microsoft.com/office/powerpoint/2010/main" val="8092100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25</a:t>
            </a:fld>
            <a:endParaRPr lang="en-US"/>
          </a:p>
        </p:txBody>
      </p:sp>
      <p:sp>
        <p:nvSpPr>
          <p:cNvPr id="192" name="Shape 192"/>
          <p:cNvSpPr/>
          <p:nvPr/>
        </p:nvSpPr>
        <p:spPr>
          <a:xfrm>
            <a:off x="830173" y="1592023"/>
            <a:ext cx="9922788" cy="4358140"/>
          </a:xfrm>
          <a:prstGeom prst="rect">
            <a:avLst/>
          </a:prstGeom>
          <a:noFill/>
          <a:ln>
            <a:noFill/>
          </a:ln>
        </p:spPr>
        <p:txBody>
          <a:bodyPr lIns="0" tIns="0" rIns="0" bIns="0" anchor="t" anchorCtr="0">
            <a:noAutofit/>
          </a:bodyPr>
          <a:lstStyle/>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Workshop</a:t>
            </a:r>
            <a:br>
              <a:rPr lang="en-US" sz="1600" b="1" dirty="0">
                <a:solidFill>
                  <a:schemeClr val="bg1">
                    <a:lumMod val="50000"/>
                  </a:schemeClr>
                </a:solidFill>
                <a:latin typeface="Segoe UI" panose="020B0502040204020203" pitchFamily="34" charset="0"/>
                <a:ea typeface="Roboto Light"/>
                <a:cs typeface="Roboto Light"/>
                <a:sym typeface="Roboto Light"/>
              </a:rPr>
            </a:br>
            <a:r>
              <a:rPr lang="en-US" sz="1600" dirty="0">
                <a:solidFill>
                  <a:schemeClr val="bg1">
                    <a:lumMod val="50000"/>
                  </a:schemeClr>
                </a:solidFill>
                <a:latin typeface="Segoe UI" panose="020B0502040204020203" pitchFamily="34" charset="0"/>
                <a:ea typeface="Roboto Light"/>
                <a:cs typeface="Roboto Light"/>
                <a:sym typeface="Roboto Light"/>
              </a:rPr>
              <a:t>Workshops are a bit about Salesforce, a bit about selling yourself, and a LOT about the client.</a:t>
            </a:r>
            <a:br>
              <a:rPr lang="en-US" sz="1600" dirty="0">
                <a:solidFill>
                  <a:schemeClr val="bg1">
                    <a:lumMod val="50000"/>
                  </a:schemeClr>
                </a:solidFill>
                <a:latin typeface="Segoe UI" panose="020B0502040204020203" pitchFamily="34" charset="0"/>
                <a:ea typeface="Roboto Light"/>
                <a:cs typeface="Roboto Light"/>
                <a:sym typeface="Roboto Light"/>
              </a:rPr>
            </a:br>
            <a:r>
              <a:rPr lang="en-US" sz="1600" dirty="0">
                <a:solidFill>
                  <a:schemeClr val="bg1">
                    <a:lumMod val="50000"/>
                  </a:schemeClr>
                </a:solidFill>
                <a:latin typeface="Segoe UI" panose="020B0502040204020203" pitchFamily="34" charset="0"/>
                <a:ea typeface="Roboto Light"/>
                <a:cs typeface="Roboto Light"/>
                <a:sym typeface="Roboto Light"/>
              </a:rPr>
              <a:t>They are not the moment to showcase your technical depth – they are about collecting information, establishing trust, and making the client comfortable.</a:t>
            </a:r>
          </a:p>
          <a:p>
            <a:pPr marL="317500" indent="-285750">
              <a:lnSpc>
                <a:spcPct val="150000"/>
              </a:lnSpc>
              <a:buClr>
                <a:srgbClr val="616D72"/>
              </a:buClr>
              <a:buSzPct val="100000"/>
              <a:buFont typeface="Arial" panose="020B0604020202020204" pitchFamily="34" charset="0"/>
              <a:buChar char="•"/>
            </a:pPr>
            <a:endParaRPr lang="en-US" sz="1200" dirty="0">
              <a:solidFill>
                <a:schemeClr val="bg1">
                  <a:lumMod val="50000"/>
                </a:schemeClr>
              </a:solidFill>
              <a:latin typeface="Segoe UI" panose="020B0502040204020203" pitchFamily="34" charset="0"/>
              <a:ea typeface="Roboto Light"/>
              <a:cs typeface="Roboto Light"/>
              <a:sym typeface="Roboto Light"/>
            </a:endParaRPr>
          </a:p>
          <a:p>
            <a:pPr marL="317500" indent="-285750">
              <a:lnSpc>
                <a:spcPct val="150000"/>
              </a:lnSpc>
              <a:buClr>
                <a:srgbClr val="616D72"/>
              </a:buClr>
              <a:buSzPct val="100000"/>
              <a:buFont typeface="Arial" panose="020B0604020202020204" pitchFamily="34" charset="0"/>
              <a:buChar char="•"/>
            </a:pPr>
            <a:endParaRPr lang="en-US" sz="1600" dirty="0">
              <a:solidFill>
                <a:schemeClr val="bg1">
                  <a:lumMod val="50000"/>
                </a:schemeClr>
              </a:solidFill>
              <a:latin typeface="Segoe UI" panose="020B0502040204020203" pitchFamily="34" charset="0"/>
              <a:ea typeface="Roboto Light"/>
              <a:cs typeface="Roboto Light"/>
              <a:sym typeface="Roboto Light"/>
            </a:endParaRPr>
          </a:p>
        </p:txBody>
      </p:sp>
      <p:sp>
        <p:nvSpPr>
          <p:cNvPr id="197" name="Shape 197"/>
          <p:cNvSpPr txBox="1">
            <a:spLocks noGrp="1"/>
          </p:cNvSpPr>
          <p:nvPr>
            <p:ph type="title"/>
          </p:nvPr>
        </p:nvSpPr>
        <p:spPr>
          <a:xfrm>
            <a:off x="2900238" y="835300"/>
            <a:ext cx="6391500" cy="9903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rPr>
              <a:t>Communication and Documentation</a:t>
            </a:r>
            <a:br>
              <a:rPr lang="en-US" sz="3050" dirty="0">
                <a:solidFill>
                  <a:srgbClr val="2D3C42"/>
                </a:solidFill>
              </a:rPr>
            </a:br>
            <a:endParaRPr sz="3050" dirty="0">
              <a:solidFill>
                <a:srgbClr val="2D3C42"/>
              </a:solidFill>
            </a:endParaRPr>
          </a:p>
        </p:txBody>
      </p:sp>
      <p:sp>
        <p:nvSpPr>
          <p:cNvPr id="5" name="Rectangle 4">
            <a:extLst>
              <a:ext uri="{FF2B5EF4-FFF2-40B4-BE49-F238E27FC236}">
                <a16:creationId xmlns:a16="http://schemas.microsoft.com/office/drawing/2014/main" id="{219404EF-1022-4EF1-820A-4ABD9BC6FF1C}"/>
              </a:ext>
            </a:extLst>
          </p:cNvPr>
          <p:cNvSpPr/>
          <p:nvPr/>
        </p:nvSpPr>
        <p:spPr>
          <a:xfrm>
            <a:off x="619816" y="4060483"/>
            <a:ext cx="4922921" cy="2123915"/>
          </a:xfrm>
          <a:prstGeom prst="rect">
            <a:avLst/>
          </a:prstGeom>
        </p:spPr>
        <p:txBody>
          <a:bodyPr wrap="square">
            <a:spAutoFit/>
          </a:bodyPr>
          <a:lstStyle/>
          <a:p>
            <a:pPr>
              <a:lnSpc>
                <a:spcPct val="115000"/>
              </a:lnSpc>
              <a:buClr>
                <a:srgbClr val="5BB1E3"/>
              </a:buClr>
              <a:buSzPct val="100000"/>
            </a:pPr>
            <a:r>
              <a:rPr lang="en-US" b="1" dirty="0">
                <a:solidFill>
                  <a:schemeClr val="bg1">
                    <a:lumMod val="50000"/>
                  </a:schemeClr>
                </a:solidFill>
                <a:latin typeface="Segoe UI" panose="020B0502040204020203" pitchFamily="34" charset="0"/>
                <a:ea typeface="Roboto"/>
                <a:cs typeface="Segoe UI" panose="020B0502040204020203" pitchFamily="34" charset="0"/>
                <a:sym typeface="Roboto"/>
              </a:rPr>
              <a:t>Before</a:t>
            </a:r>
          </a:p>
          <a:p>
            <a:pPr marL="342900" indent="-342900">
              <a:lnSpc>
                <a:spcPct val="115000"/>
              </a:lnSpc>
              <a:buClr>
                <a:schemeClr val="bg1">
                  <a:lumMod val="50000"/>
                </a:schemeClr>
              </a:buClr>
              <a:buSzPct val="100000"/>
              <a:buFont typeface="Arial" panose="020B0604020202020204" pitchFamily="34" charset="0"/>
              <a:buChar char="•"/>
            </a:pPr>
            <a:r>
              <a:rPr lang="en-US" sz="1400" dirty="0">
                <a:solidFill>
                  <a:schemeClr val="bg1">
                    <a:lumMod val="50000"/>
                  </a:schemeClr>
                </a:solidFill>
                <a:latin typeface="Segoe UI" panose="020B0502040204020203" pitchFamily="34" charset="0"/>
                <a:ea typeface="Roboto"/>
                <a:cs typeface="Segoe UI" panose="020B0502040204020203" pitchFamily="34" charset="0"/>
                <a:sym typeface="Roboto"/>
              </a:rPr>
              <a:t>Research the industry to have notion of terms/processes</a:t>
            </a:r>
          </a:p>
          <a:p>
            <a:pPr marL="342900" indent="-342900">
              <a:lnSpc>
                <a:spcPct val="115000"/>
              </a:lnSpc>
              <a:buClr>
                <a:schemeClr val="bg1">
                  <a:lumMod val="50000"/>
                </a:schemeClr>
              </a:buClr>
              <a:buSzPct val="100000"/>
              <a:buFont typeface="Arial" panose="020B0604020202020204" pitchFamily="34" charset="0"/>
              <a:buChar char="•"/>
            </a:pPr>
            <a:r>
              <a:rPr lang="en-US" sz="1400" dirty="0">
                <a:solidFill>
                  <a:schemeClr val="bg1">
                    <a:lumMod val="50000"/>
                  </a:schemeClr>
                </a:solidFill>
                <a:latin typeface="Segoe UI" panose="020B0502040204020203" pitchFamily="34" charset="0"/>
                <a:ea typeface="Roboto"/>
                <a:cs typeface="Segoe UI" panose="020B0502040204020203" pitchFamily="34" charset="0"/>
                <a:sym typeface="Roboto"/>
              </a:rPr>
              <a:t>Establish agenda based on provisional focus points</a:t>
            </a:r>
          </a:p>
          <a:p>
            <a:pPr marL="342900" indent="-342900">
              <a:lnSpc>
                <a:spcPct val="115000"/>
              </a:lnSpc>
              <a:buClr>
                <a:schemeClr val="bg1">
                  <a:lumMod val="50000"/>
                </a:schemeClr>
              </a:buClr>
              <a:buSzPct val="100000"/>
              <a:buFont typeface="Arial" panose="020B0604020202020204" pitchFamily="34" charset="0"/>
              <a:buChar char="•"/>
            </a:pPr>
            <a:r>
              <a:rPr lang="en-US" sz="1400" dirty="0">
                <a:solidFill>
                  <a:schemeClr val="bg1">
                    <a:lumMod val="50000"/>
                  </a:schemeClr>
                </a:solidFill>
                <a:latin typeface="Segoe UI" panose="020B0502040204020203" pitchFamily="34" charset="0"/>
                <a:ea typeface="Roboto"/>
                <a:cs typeface="Segoe UI" panose="020B0502040204020203" pitchFamily="34" charset="0"/>
                <a:sym typeface="Roboto"/>
              </a:rPr>
              <a:t>Prepare a blank offer document so you can throw your notes in there</a:t>
            </a:r>
          </a:p>
          <a:p>
            <a:pPr marL="342900" indent="-342900">
              <a:lnSpc>
                <a:spcPct val="115000"/>
              </a:lnSpc>
              <a:buClr>
                <a:schemeClr val="bg1">
                  <a:lumMod val="50000"/>
                </a:schemeClr>
              </a:buClr>
              <a:buSzPct val="100000"/>
              <a:buFont typeface="Arial" panose="020B0604020202020204" pitchFamily="34" charset="0"/>
              <a:buChar char="•"/>
            </a:pPr>
            <a:r>
              <a:rPr lang="en-US" sz="1400" dirty="0">
                <a:solidFill>
                  <a:schemeClr val="bg1">
                    <a:lumMod val="50000"/>
                  </a:schemeClr>
                </a:solidFill>
                <a:latin typeface="Segoe UI" panose="020B0502040204020203" pitchFamily="34" charset="0"/>
                <a:ea typeface="Roboto"/>
                <a:cs typeface="Segoe UI" panose="020B0502040204020203" pitchFamily="34" charset="0"/>
                <a:sym typeface="Roboto"/>
              </a:rPr>
              <a:t>Make sure you have battery/paper/pencil</a:t>
            </a:r>
          </a:p>
          <a:p>
            <a:pPr marL="342900" indent="-342900">
              <a:lnSpc>
                <a:spcPct val="115000"/>
              </a:lnSpc>
              <a:buClr>
                <a:schemeClr val="bg1">
                  <a:lumMod val="50000"/>
                </a:schemeClr>
              </a:buClr>
              <a:buSzPct val="100000"/>
              <a:buFont typeface="Arial" panose="020B0604020202020204" pitchFamily="34" charset="0"/>
              <a:buChar char="•"/>
            </a:pPr>
            <a:r>
              <a:rPr lang="en-US" sz="1400" dirty="0">
                <a:solidFill>
                  <a:schemeClr val="bg1">
                    <a:lumMod val="50000"/>
                  </a:schemeClr>
                </a:solidFill>
                <a:latin typeface="Segoe UI" panose="020B0502040204020203" pitchFamily="34" charset="0"/>
                <a:ea typeface="Roboto"/>
                <a:cs typeface="Segoe UI" panose="020B0502040204020203" pitchFamily="34" charset="0"/>
                <a:sym typeface="Roboto"/>
              </a:rPr>
              <a:t>Don’t get your wisdom teeth pulled out</a:t>
            </a:r>
            <a:endParaRPr lang="en-US" sz="1400" b="1" dirty="0">
              <a:solidFill>
                <a:schemeClr val="bg1">
                  <a:lumMod val="50000"/>
                </a:schemeClr>
              </a:solidFill>
              <a:latin typeface="Segoe UI" panose="020B0502040204020203" pitchFamily="34" charset="0"/>
              <a:ea typeface="Roboto"/>
              <a:cs typeface="Segoe UI" panose="020B0502040204020203" pitchFamily="34" charset="0"/>
              <a:sym typeface="Roboto"/>
            </a:endParaRPr>
          </a:p>
        </p:txBody>
      </p:sp>
      <p:sp>
        <p:nvSpPr>
          <p:cNvPr id="6" name="Rectangle 5">
            <a:extLst>
              <a:ext uri="{FF2B5EF4-FFF2-40B4-BE49-F238E27FC236}">
                <a16:creationId xmlns:a16="http://schemas.microsoft.com/office/drawing/2014/main" id="{FA70BEB6-D9CB-40EC-A438-705FAC01811B}"/>
              </a:ext>
            </a:extLst>
          </p:cNvPr>
          <p:cNvSpPr/>
          <p:nvPr/>
        </p:nvSpPr>
        <p:spPr>
          <a:xfrm>
            <a:off x="6095988" y="4060483"/>
            <a:ext cx="4922921" cy="2371868"/>
          </a:xfrm>
          <a:prstGeom prst="rect">
            <a:avLst/>
          </a:prstGeom>
        </p:spPr>
        <p:txBody>
          <a:bodyPr wrap="square">
            <a:spAutoFit/>
          </a:bodyPr>
          <a:lstStyle/>
          <a:p>
            <a:pPr>
              <a:lnSpc>
                <a:spcPct val="115000"/>
              </a:lnSpc>
              <a:buClr>
                <a:srgbClr val="5BB1E3"/>
              </a:buClr>
              <a:buSzPct val="100000"/>
            </a:pPr>
            <a:r>
              <a:rPr lang="en-US" b="1" dirty="0">
                <a:solidFill>
                  <a:schemeClr val="bg1">
                    <a:lumMod val="50000"/>
                  </a:schemeClr>
                </a:solidFill>
                <a:latin typeface="Segoe UI" panose="020B0502040204020203" pitchFamily="34" charset="0"/>
                <a:ea typeface="Roboto"/>
                <a:cs typeface="Segoe UI" panose="020B0502040204020203" pitchFamily="34" charset="0"/>
                <a:sym typeface="Roboto"/>
              </a:rPr>
              <a:t>During</a:t>
            </a:r>
          </a:p>
          <a:p>
            <a:pPr marL="285750" indent="-285750">
              <a:lnSpc>
                <a:spcPct val="115000"/>
              </a:lnSpc>
              <a:buClr>
                <a:schemeClr val="bg1">
                  <a:lumMod val="50000"/>
                </a:schemeClr>
              </a:buClr>
              <a:buSzPct val="100000"/>
              <a:buFont typeface="Arial" panose="020B0604020202020204" pitchFamily="34" charset="0"/>
              <a:buChar char="•"/>
            </a:pPr>
            <a:r>
              <a:rPr lang="en-US" sz="1400" dirty="0">
                <a:solidFill>
                  <a:schemeClr val="bg1">
                    <a:lumMod val="50000"/>
                  </a:schemeClr>
                </a:solidFill>
                <a:latin typeface="Segoe UI" panose="020B0502040204020203" pitchFamily="34" charset="0"/>
                <a:ea typeface="Roboto"/>
                <a:cs typeface="Segoe UI" panose="020B0502040204020203" pitchFamily="34" charset="0"/>
                <a:sym typeface="Roboto"/>
              </a:rPr>
              <a:t>It’s okay to ask for a few moments to take notes</a:t>
            </a:r>
          </a:p>
          <a:p>
            <a:pPr marL="285750" indent="-285750">
              <a:lnSpc>
                <a:spcPct val="115000"/>
              </a:lnSpc>
              <a:buClr>
                <a:schemeClr val="bg1">
                  <a:lumMod val="50000"/>
                </a:schemeClr>
              </a:buClr>
              <a:buSzPct val="100000"/>
              <a:buFont typeface="Arial" panose="020B0604020202020204" pitchFamily="34" charset="0"/>
              <a:buChar char="•"/>
            </a:pPr>
            <a:r>
              <a:rPr lang="en-US" sz="1400" dirty="0">
                <a:solidFill>
                  <a:schemeClr val="bg1">
                    <a:lumMod val="50000"/>
                  </a:schemeClr>
                </a:solidFill>
                <a:latin typeface="Segoe UI" panose="020B0502040204020203" pitchFamily="34" charset="0"/>
                <a:ea typeface="Roboto"/>
                <a:cs typeface="Segoe UI" panose="020B0502040204020203" pitchFamily="34" charset="0"/>
                <a:sym typeface="Roboto"/>
              </a:rPr>
              <a:t>Seriously, take notes, you could even fill in the offer</a:t>
            </a:r>
          </a:p>
          <a:p>
            <a:pPr marL="285750" indent="-285750">
              <a:lnSpc>
                <a:spcPct val="115000"/>
              </a:lnSpc>
              <a:buClr>
                <a:schemeClr val="bg1">
                  <a:lumMod val="50000"/>
                </a:schemeClr>
              </a:buClr>
              <a:buSzPct val="100000"/>
              <a:buFont typeface="Arial" panose="020B0604020202020204" pitchFamily="34" charset="0"/>
              <a:buChar char="•"/>
            </a:pPr>
            <a:r>
              <a:rPr lang="en-US" sz="1400" dirty="0">
                <a:solidFill>
                  <a:schemeClr val="bg1">
                    <a:lumMod val="50000"/>
                  </a:schemeClr>
                </a:solidFill>
                <a:latin typeface="Segoe UI" panose="020B0502040204020203" pitchFamily="34" charset="0"/>
                <a:ea typeface="Roboto"/>
                <a:cs typeface="Segoe UI" panose="020B0502040204020203" pitchFamily="34" charset="0"/>
                <a:sym typeface="Roboto"/>
              </a:rPr>
              <a:t>Speak “client” more than Salesforce</a:t>
            </a:r>
          </a:p>
          <a:p>
            <a:pPr marL="285750" indent="-285750">
              <a:lnSpc>
                <a:spcPct val="115000"/>
              </a:lnSpc>
              <a:buClr>
                <a:schemeClr val="bg1">
                  <a:lumMod val="50000"/>
                </a:schemeClr>
              </a:buClr>
              <a:buSzPct val="100000"/>
              <a:buFont typeface="Arial" panose="020B0604020202020204" pitchFamily="34" charset="0"/>
              <a:buChar char="•"/>
            </a:pPr>
            <a:r>
              <a:rPr lang="en-US" sz="1400" dirty="0">
                <a:solidFill>
                  <a:schemeClr val="bg1">
                    <a:lumMod val="50000"/>
                  </a:schemeClr>
                </a:solidFill>
                <a:latin typeface="Segoe UI" panose="020B0502040204020203" pitchFamily="34" charset="0"/>
                <a:ea typeface="Roboto"/>
                <a:cs typeface="Segoe UI" panose="020B0502040204020203" pitchFamily="34" charset="0"/>
                <a:sym typeface="Roboto"/>
              </a:rPr>
              <a:t>Ask for as much clarification as you need, you’re a 2h trainee, they’re getting their money’s worth</a:t>
            </a:r>
          </a:p>
          <a:p>
            <a:pPr marL="285750" indent="-285750">
              <a:lnSpc>
                <a:spcPct val="115000"/>
              </a:lnSpc>
              <a:buClr>
                <a:schemeClr val="bg1">
                  <a:lumMod val="50000"/>
                </a:schemeClr>
              </a:buClr>
              <a:buSzPct val="100000"/>
              <a:buFont typeface="Arial" panose="020B0604020202020204" pitchFamily="34" charset="0"/>
              <a:buChar char="•"/>
            </a:pPr>
            <a:r>
              <a:rPr lang="en-US" sz="1400" dirty="0">
                <a:solidFill>
                  <a:schemeClr val="bg1">
                    <a:lumMod val="50000"/>
                  </a:schemeClr>
                </a:solidFill>
                <a:latin typeface="Segoe UI" panose="020B0502040204020203" pitchFamily="34" charset="0"/>
                <a:ea typeface="Roboto"/>
                <a:cs typeface="Segoe UI" panose="020B0502040204020203" pitchFamily="34" charset="0"/>
                <a:sym typeface="Roboto"/>
              </a:rPr>
              <a:t>Finish modules by summarizing your understanding</a:t>
            </a:r>
          </a:p>
          <a:p>
            <a:pPr marL="285750" indent="-285750">
              <a:lnSpc>
                <a:spcPct val="115000"/>
              </a:lnSpc>
              <a:buClr>
                <a:schemeClr val="bg1">
                  <a:lumMod val="50000"/>
                </a:schemeClr>
              </a:buClr>
              <a:buSzPct val="100000"/>
              <a:buFont typeface="Arial" panose="020B0604020202020204" pitchFamily="34" charset="0"/>
              <a:buChar char="•"/>
            </a:pPr>
            <a:r>
              <a:rPr lang="en-US" sz="1400" dirty="0">
                <a:solidFill>
                  <a:schemeClr val="bg1">
                    <a:lumMod val="50000"/>
                  </a:schemeClr>
                </a:solidFill>
                <a:latin typeface="Segoe UI" panose="020B0502040204020203" pitchFamily="34" charset="0"/>
                <a:ea typeface="Roboto"/>
                <a:cs typeface="Segoe UI" panose="020B0502040204020203" pitchFamily="34" charset="0"/>
                <a:sym typeface="Roboto"/>
              </a:rPr>
              <a:t>Finish meeting by summarizing scope (and out of scope)</a:t>
            </a:r>
          </a:p>
          <a:p>
            <a:pPr marL="285750" indent="-285750">
              <a:lnSpc>
                <a:spcPct val="115000"/>
              </a:lnSpc>
              <a:buClr>
                <a:srgbClr val="5BB1E3"/>
              </a:buClr>
              <a:buSzPct val="100000"/>
              <a:buFont typeface="Arial" panose="020B0604020202020204" pitchFamily="34" charset="0"/>
              <a:buChar char="•"/>
            </a:pPr>
            <a:endParaRPr lang="en-US" sz="1400" b="1" dirty="0">
              <a:solidFill>
                <a:schemeClr val="bg1">
                  <a:lumMod val="50000"/>
                </a:schemeClr>
              </a:solidFill>
              <a:latin typeface="Segoe UI" panose="020B0502040204020203" pitchFamily="34" charset="0"/>
              <a:ea typeface="Roboto"/>
              <a:cs typeface="Segoe UI" panose="020B0502040204020203" pitchFamily="34" charset="0"/>
              <a:sym typeface="Roboto"/>
            </a:endParaRPr>
          </a:p>
        </p:txBody>
      </p:sp>
    </p:spTree>
    <p:extLst>
      <p:ext uri="{BB962C8B-B14F-4D97-AF65-F5344CB8AC3E}">
        <p14:creationId xmlns:p14="http://schemas.microsoft.com/office/powerpoint/2010/main" val="24125297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0"/>
        <p:cNvGrpSpPr/>
        <p:nvPr/>
      </p:nvGrpSpPr>
      <p:grpSpPr>
        <a:xfrm>
          <a:off x="0" y="0"/>
          <a:ext cx="0" cy="0"/>
          <a:chOff x="0" y="0"/>
          <a:chExt cx="0" cy="0"/>
        </a:xfrm>
      </p:grpSpPr>
      <p:sp>
        <p:nvSpPr>
          <p:cNvPr id="21" name="Shape 21"/>
          <p:cNvSpPr/>
          <p:nvPr/>
        </p:nvSpPr>
        <p:spPr>
          <a:xfrm>
            <a:off x="-4764" y="-114299"/>
            <a:ext cx="12287252" cy="6986019"/>
          </a:xfrm>
          <a:prstGeom prst="rect">
            <a:avLst/>
          </a:prstGeom>
          <a:solidFill>
            <a:srgbClr val="2C2F33"/>
          </a:solidFill>
          <a:ln>
            <a:noFill/>
          </a:ln>
        </p:spPr>
        <p:txBody>
          <a:bodyPr lIns="45713" tIns="45713" rIns="45713" bIns="45713" anchor="ctr" anchorCtr="0">
            <a:noAutofit/>
          </a:bodyPr>
          <a:lstStyle/>
          <a:p>
            <a:endParaRPr sz="900" dirty="0">
              <a:solidFill>
                <a:srgbClr val="0D8CD6"/>
              </a:solidFill>
            </a:endParaRPr>
          </a:p>
        </p:txBody>
      </p:sp>
      <p:sp>
        <p:nvSpPr>
          <p:cNvPr id="22" name="Shape 22"/>
          <p:cNvSpPr txBox="1">
            <a:spLocks noGrp="1"/>
          </p:cNvSpPr>
          <p:nvPr>
            <p:ph type="title"/>
          </p:nvPr>
        </p:nvSpPr>
        <p:spPr>
          <a:xfrm>
            <a:off x="576925" y="2352863"/>
            <a:ext cx="6391500" cy="1928250"/>
          </a:xfrm>
          <a:prstGeom prst="rect">
            <a:avLst/>
          </a:prstGeom>
          <a:noFill/>
          <a:ln>
            <a:noFill/>
          </a:ln>
        </p:spPr>
        <p:txBody>
          <a:bodyPr vert="horz" lIns="45713" tIns="45713" rIns="45713" bIns="45713" rtlCol="0" anchor="b" anchorCtr="0">
            <a:noAutofit/>
          </a:bodyPr>
          <a:lstStyle/>
          <a:p>
            <a:pPr algn="l">
              <a:buClr>
                <a:srgbClr val="A4947E"/>
              </a:buClr>
              <a:buSzPct val="25000"/>
            </a:pPr>
            <a:r>
              <a:rPr lang="fr-FR" sz="4800" dirty="0">
                <a:solidFill>
                  <a:srgbClr val="FFFFFF"/>
                </a:solidFill>
              </a:rPr>
              <a:t>Q&amp;A</a:t>
            </a:r>
            <a:endParaRPr lang="en-US" sz="5950" dirty="0">
              <a:solidFill>
                <a:srgbClr val="FFFFFF"/>
              </a:solidFill>
              <a:latin typeface="Corbel" panose="020B0503020204020204" pitchFamily="34" charset="0"/>
            </a:endParaRPr>
          </a:p>
        </p:txBody>
      </p:sp>
      <p:sp>
        <p:nvSpPr>
          <p:cNvPr id="24" name="Shape 24"/>
          <p:cNvSpPr txBox="1">
            <a:spLocks noGrp="1"/>
          </p:cNvSpPr>
          <p:nvPr>
            <p:ph type="title"/>
          </p:nvPr>
        </p:nvSpPr>
        <p:spPr>
          <a:xfrm>
            <a:off x="625914" y="6264422"/>
            <a:ext cx="4612836" cy="275550"/>
          </a:xfrm>
          <a:prstGeom prst="rect">
            <a:avLst/>
          </a:prstGeom>
          <a:noFill/>
          <a:ln>
            <a:noFill/>
          </a:ln>
        </p:spPr>
        <p:txBody>
          <a:bodyPr vert="horz" lIns="45713" tIns="45713" rIns="45713" bIns="45713" rtlCol="0" anchor="b" anchorCtr="0">
            <a:noAutofit/>
          </a:bodyPr>
          <a:lstStyle/>
          <a:p>
            <a:pPr algn="l">
              <a:buClr>
                <a:srgbClr val="A4947E"/>
              </a:buClr>
              <a:buSzPct val="25000"/>
            </a:pPr>
            <a:r>
              <a:rPr lang="en-US" sz="1000" b="0" dirty="0">
                <a:solidFill>
                  <a:srgbClr val="FFFFFF"/>
                </a:solidFill>
                <a:latin typeface="Segoe UI" panose="020B0502040204020203" pitchFamily="34" charset="0"/>
                <a:ea typeface="Roboto Condensed"/>
                <a:cs typeface="Roboto Condensed"/>
                <a:sym typeface="Roboto Condensed"/>
              </a:rPr>
              <a:t>This document was created by SFXD members for SFXD and is free of all rights</a:t>
            </a:r>
          </a:p>
        </p:txBody>
      </p:sp>
      <p:pic>
        <p:nvPicPr>
          <p:cNvPr id="23" name="Shape 23"/>
          <p:cNvPicPr preferRelativeResize="0">
            <a:picLocks noChangeAspect="1"/>
          </p:cNvPicPr>
          <p:nvPr/>
        </p:nvPicPr>
        <p:blipFill>
          <a:blip r:embed="rId3">
            <a:extLst>
              <a:ext uri="{28A0092B-C50C-407E-A947-70E740481C1C}">
                <a14:useLocalDpi xmlns:a14="http://schemas.microsoft.com/office/drawing/2010/main" val="0"/>
              </a:ext>
            </a:extLst>
          </a:blip>
          <a:srcRect/>
          <a:stretch/>
        </p:blipFill>
        <p:spPr>
          <a:xfrm>
            <a:off x="6968425" y="1101100"/>
            <a:ext cx="4842500" cy="4842500"/>
          </a:xfrm>
          <a:prstGeom prst="rect">
            <a:avLst/>
          </a:prstGeom>
          <a:noFill/>
          <a:ln>
            <a:noFill/>
          </a:ln>
        </p:spPr>
      </p:pic>
      <p:pic>
        <p:nvPicPr>
          <p:cNvPr id="3" name="Picture 2" descr="A picture containing object&#10;&#10;Description automatically generated">
            <a:extLst>
              <a:ext uri="{FF2B5EF4-FFF2-40B4-BE49-F238E27FC236}">
                <a16:creationId xmlns:a16="http://schemas.microsoft.com/office/drawing/2014/main" id="{371C3C67-1073-42AD-A69D-C9B1EE5BCA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61683" y="5513436"/>
            <a:ext cx="1765446" cy="1398233"/>
          </a:xfrm>
          <a:prstGeom prst="rect">
            <a:avLst/>
          </a:prstGeom>
        </p:spPr>
      </p:pic>
    </p:spTree>
    <p:extLst>
      <p:ext uri="{BB962C8B-B14F-4D97-AF65-F5344CB8AC3E}">
        <p14:creationId xmlns:p14="http://schemas.microsoft.com/office/powerpoint/2010/main" val="138197914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27</a:t>
            </a:fld>
            <a:endParaRPr lang="en-US"/>
          </a:p>
        </p:txBody>
      </p:sp>
      <p:sp>
        <p:nvSpPr>
          <p:cNvPr id="192" name="Shape 192"/>
          <p:cNvSpPr/>
          <p:nvPr/>
        </p:nvSpPr>
        <p:spPr>
          <a:xfrm>
            <a:off x="859512" y="2550363"/>
            <a:ext cx="10498299" cy="3368400"/>
          </a:xfrm>
          <a:prstGeom prst="rect">
            <a:avLst/>
          </a:prstGeom>
          <a:noFill/>
          <a:ln>
            <a:noFill/>
          </a:ln>
        </p:spPr>
        <p:txBody>
          <a:bodyPr lIns="0" tIns="0" rIns="0" bIns="0" anchor="t" anchorCtr="0">
            <a:noAutofit/>
          </a:bodyPr>
          <a:lstStyle/>
          <a:p>
            <a:pPr marL="488950" indent="-457200">
              <a:lnSpc>
                <a:spcPct val="200000"/>
              </a:lnSpc>
              <a:buClr>
                <a:srgbClr val="616D72"/>
              </a:buClr>
              <a:buSzPct val="100000"/>
              <a:buFont typeface="+mj-lt"/>
              <a:buAutoNum type="arabicPeriod"/>
            </a:pPr>
            <a:r>
              <a:rPr lang="fr-FR" sz="2000" dirty="0">
                <a:solidFill>
                  <a:srgbClr val="616D72"/>
                </a:solidFill>
                <a:latin typeface="Segoe UI" panose="020B0502040204020203" pitchFamily="34" charset="0"/>
                <a:ea typeface="Roboto Light"/>
                <a:cs typeface="Roboto Light"/>
                <a:sym typeface="Roboto Light"/>
                <a:hlinkClick r:id="rId3"/>
              </a:rPr>
              <a:t>https://wiki.sfxd.org</a:t>
            </a:r>
          </a:p>
          <a:p>
            <a:pPr marL="488950" indent="-457200">
              <a:lnSpc>
                <a:spcPct val="200000"/>
              </a:lnSpc>
              <a:buClr>
                <a:srgbClr val="616D72"/>
              </a:buClr>
              <a:buSzPct val="100000"/>
              <a:buFont typeface="+mj-lt"/>
              <a:buAutoNum type="arabicPeriod"/>
            </a:pPr>
            <a:r>
              <a:rPr lang="fr-FR" sz="2000" dirty="0">
                <a:solidFill>
                  <a:srgbClr val="616D72"/>
                </a:solidFill>
                <a:latin typeface="Segoe UI" panose="020B0502040204020203" pitchFamily="34" charset="0"/>
                <a:ea typeface="Roboto Light"/>
                <a:cs typeface="Roboto Light"/>
                <a:sym typeface="Roboto Light"/>
                <a:hlinkClick r:id="rId4"/>
              </a:rPr>
              <a:t>https://wiki.sfxd.org/books/managing-a-salesforce-project</a:t>
            </a:r>
            <a:r>
              <a:rPr lang="fr-FR" sz="2000" dirty="0">
                <a:solidFill>
                  <a:srgbClr val="616D72"/>
                </a:solidFill>
                <a:latin typeface="Segoe UI" panose="020B0502040204020203" pitchFamily="34" charset="0"/>
                <a:ea typeface="Roboto Light"/>
                <a:cs typeface="Roboto Light"/>
                <a:sym typeface="Roboto Light"/>
              </a:rPr>
              <a:t>?</a:t>
            </a:r>
          </a:p>
          <a:p>
            <a:pPr marL="488950" indent="-457200">
              <a:lnSpc>
                <a:spcPct val="200000"/>
              </a:lnSpc>
              <a:buClr>
                <a:srgbClr val="616D72"/>
              </a:buClr>
              <a:buSzPct val="100000"/>
              <a:buFont typeface="+mj-lt"/>
              <a:buAutoNum type="arabicPeriod"/>
            </a:pPr>
            <a:r>
              <a:rPr lang="fr-FR" sz="2000" dirty="0">
                <a:solidFill>
                  <a:srgbClr val="616D72"/>
                </a:solidFill>
                <a:latin typeface="Segoe UI" panose="020B0502040204020203" pitchFamily="34" charset="0"/>
                <a:ea typeface="Roboto Light"/>
                <a:cs typeface="Roboto Light"/>
                <a:sym typeface="Roboto Light"/>
                <a:hlinkClick r:id="rId5"/>
              </a:rPr>
              <a:t>https://wiki.sfxd.org/books/tsalbs-presentations/</a:t>
            </a:r>
            <a:endParaRPr lang="fr-FR" sz="2000" dirty="0">
              <a:solidFill>
                <a:srgbClr val="616D72"/>
              </a:solidFill>
              <a:latin typeface="Segoe UI" panose="020B0502040204020203" pitchFamily="34" charset="0"/>
              <a:ea typeface="Roboto Light"/>
              <a:cs typeface="Roboto Light"/>
              <a:sym typeface="Roboto Light"/>
            </a:endParaRPr>
          </a:p>
          <a:p>
            <a:pPr marL="488950" indent="-457200">
              <a:lnSpc>
                <a:spcPct val="200000"/>
              </a:lnSpc>
              <a:buClr>
                <a:srgbClr val="616D72"/>
              </a:buClr>
              <a:buSzPct val="100000"/>
              <a:buFont typeface="+mj-lt"/>
              <a:buAutoNum type="arabicPeriod"/>
            </a:pPr>
            <a:r>
              <a:rPr lang="fr-FR" sz="2000" dirty="0">
                <a:solidFill>
                  <a:srgbClr val="616D72"/>
                </a:solidFill>
                <a:latin typeface="Segoe UI" panose="020B0502040204020203" pitchFamily="34" charset="0"/>
                <a:ea typeface="Roboto Light"/>
                <a:cs typeface="Roboto Light"/>
                <a:sym typeface="Roboto Light"/>
                <a:hlinkClick r:id="rId6"/>
              </a:rPr>
              <a:t>https://wiki.sfxd.org/books/cool-links-stuff/page/salesforce-architecture-resources</a:t>
            </a:r>
            <a:endParaRPr lang="fr-FR" sz="2000" dirty="0">
              <a:solidFill>
                <a:srgbClr val="616D72"/>
              </a:solidFill>
              <a:latin typeface="Segoe UI" panose="020B0502040204020203" pitchFamily="34" charset="0"/>
              <a:ea typeface="Roboto Light"/>
              <a:cs typeface="Roboto Light"/>
              <a:sym typeface="Roboto Light"/>
            </a:endParaRPr>
          </a:p>
          <a:p>
            <a:pPr marL="488950" indent="-457200">
              <a:lnSpc>
                <a:spcPct val="200000"/>
              </a:lnSpc>
              <a:buClr>
                <a:srgbClr val="616D72"/>
              </a:buClr>
              <a:buSzPct val="100000"/>
              <a:buFont typeface="+mj-lt"/>
              <a:buAutoNum type="arabicPeriod"/>
            </a:pPr>
            <a:endParaRPr lang="fr-FR" sz="2000" dirty="0">
              <a:solidFill>
                <a:srgbClr val="616D72"/>
              </a:solidFill>
              <a:latin typeface="Segoe UI" panose="020B0502040204020203" pitchFamily="34" charset="0"/>
              <a:ea typeface="Roboto Light"/>
              <a:cs typeface="Roboto Light"/>
              <a:sym typeface="Roboto Light"/>
            </a:endParaRPr>
          </a:p>
          <a:p>
            <a:pPr marL="488950" indent="-457200">
              <a:lnSpc>
                <a:spcPct val="200000"/>
              </a:lnSpc>
              <a:buClr>
                <a:srgbClr val="616D72"/>
              </a:buClr>
              <a:buSzPct val="100000"/>
              <a:buFont typeface="+mj-lt"/>
              <a:buAutoNum type="arabicPeriod"/>
            </a:pPr>
            <a:endParaRPr lang="en-US" sz="2000" dirty="0">
              <a:solidFill>
                <a:srgbClr val="616D72"/>
              </a:solidFill>
              <a:latin typeface="Segoe UI" panose="020B0502040204020203" pitchFamily="34" charset="0"/>
              <a:ea typeface="Roboto Light"/>
              <a:cs typeface="Roboto Light"/>
              <a:sym typeface="Roboto Light"/>
            </a:endParaRPr>
          </a:p>
          <a:p>
            <a:pPr marL="488950" indent="-457200">
              <a:lnSpc>
                <a:spcPct val="200000"/>
              </a:lnSpc>
              <a:buClr>
                <a:srgbClr val="616D72"/>
              </a:buClr>
              <a:buSzPct val="100000"/>
              <a:buFont typeface="+mj-lt"/>
              <a:buAutoNum type="arabicPeriod"/>
            </a:pPr>
            <a:endParaRPr lang="en-US" sz="2000" dirty="0">
              <a:solidFill>
                <a:srgbClr val="616D72"/>
              </a:solidFill>
              <a:latin typeface="Segoe UI" panose="020B0502040204020203" pitchFamily="34" charset="0"/>
              <a:ea typeface="Roboto Light"/>
              <a:cs typeface="Roboto Light"/>
              <a:sym typeface="Roboto Light"/>
            </a:endParaRPr>
          </a:p>
          <a:p>
            <a:pPr marL="488950" indent="-457200">
              <a:lnSpc>
                <a:spcPct val="200000"/>
              </a:lnSpc>
              <a:buClr>
                <a:srgbClr val="616D72"/>
              </a:buClr>
              <a:buSzPct val="100000"/>
              <a:buFont typeface="+mj-lt"/>
              <a:buAutoNum type="arabicPeriod"/>
            </a:pPr>
            <a:endParaRPr lang="en-US" sz="2000" dirty="0">
              <a:solidFill>
                <a:srgbClr val="616D72"/>
              </a:solidFill>
              <a:latin typeface="Segoe UI" panose="020B0502040204020203" pitchFamily="34" charset="0"/>
              <a:ea typeface="Roboto Light"/>
              <a:cs typeface="Roboto Light"/>
              <a:sym typeface="Roboto Light"/>
            </a:endParaRPr>
          </a:p>
          <a:p>
            <a:pPr marL="488950" indent="-457200">
              <a:lnSpc>
                <a:spcPct val="200000"/>
              </a:lnSpc>
              <a:buClr>
                <a:srgbClr val="616D72"/>
              </a:buClr>
              <a:buSzPct val="100000"/>
              <a:buFont typeface="+mj-lt"/>
              <a:buAutoNum type="arabicPeriod"/>
            </a:pPr>
            <a:endParaRPr lang="en-US" sz="2000" dirty="0">
              <a:solidFill>
                <a:srgbClr val="616D72"/>
              </a:solidFill>
              <a:latin typeface="Segoe UI" panose="020B0502040204020203" pitchFamily="34" charset="0"/>
              <a:ea typeface="Roboto Light"/>
              <a:cs typeface="Roboto Light"/>
              <a:sym typeface="Roboto Light"/>
            </a:endParaRPr>
          </a:p>
          <a:p>
            <a:pPr marL="488950" indent="-457200">
              <a:lnSpc>
                <a:spcPct val="115000"/>
              </a:lnSpc>
              <a:buClr>
                <a:srgbClr val="616D72"/>
              </a:buClr>
              <a:buSzPct val="100000"/>
              <a:buFont typeface="+mj-lt"/>
              <a:buAutoNum type="arabicPeriod"/>
            </a:pPr>
            <a:endParaRPr lang="en-US" sz="2000" dirty="0">
              <a:solidFill>
                <a:srgbClr val="616D72"/>
              </a:solidFill>
              <a:latin typeface="Segoe UI" panose="020B0502040204020203" pitchFamily="34" charset="0"/>
              <a:ea typeface="Roboto Light"/>
              <a:cs typeface="Roboto Light"/>
              <a:sym typeface="Roboto Light"/>
            </a:endParaRPr>
          </a:p>
        </p:txBody>
      </p:sp>
      <p:sp>
        <p:nvSpPr>
          <p:cNvPr id="197" name="Shape 197"/>
          <p:cNvSpPr txBox="1">
            <a:spLocks noGrp="1"/>
          </p:cNvSpPr>
          <p:nvPr>
            <p:ph type="title"/>
          </p:nvPr>
        </p:nvSpPr>
        <p:spPr>
          <a:xfrm>
            <a:off x="2900238" y="835300"/>
            <a:ext cx="6391500" cy="9903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latin typeface="Corbel" panose="020B0503020204020204" pitchFamily="34" charset="0"/>
              </a:rPr>
              <a:t>Links</a:t>
            </a:r>
          </a:p>
          <a:p>
            <a:pPr algn="l">
              <a:buClr>
                <a:srgbClr val="A4947E"/>
              </a:buClr>
              <a:buSzPct val="25000"/>
            </a:pPr>
            <a:endParaRPr sz="3050" dirty="0">
              <a:solidFill>
                <a:srgbClr val="2D3C42"/>
              </a:solidFill>
            </a:endParaRPr>
          </a:p>
        </p:txBody>
      </p:sp>
    </p:spTree>
    <p:extLst>
      <p:ext uri="{BB962C8B-B14F-4D97-AF65-F5344CB8AC3E}">
        <p14:creationId xmlns:p14="http://schemas.microsoft.com/office/powerpoint/2010/main" val="21947818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0"/>
        <p:cNvGrpSpPr/>
        <p:nvPr/>
      </p:nvGrpSpPr>
      <p:grpSpPr>
        <a:xfrm>
          <a:off x="0" y="0"/>
          <a:ext cx="0" cy="0"/>
          <a:chOff x="0" y="0"/>
          <a:chExt cx="0" cy="0"/>
        </a:xfrm>
      </p:grpSpPr>
      <p:sp>
        <p:nvSpPr>
          <p:cNvPr id="21" name="Shape 21"/>
          <p:cNvSpPr/>
          <p:nvPr/>
        </p:nvSpPr>
        <p:spPr>
          <a:xfrm>
            <a:off x="-4764" y="-114299"/>
            <a:ext cx="12287252" cy="6986019"/>
          </a:xfrm>
          <a:prstGeom prst="rect">
            <a:avLst/>
          </a:prstGeom>
          <a:solidFill>
            <a:srgbClr val="2C2F33"/>
          </a:solidFill>
          <a:ln>
            <a:noFill/>
          </a:ln>
        </p:spPr>
        <p:txBody>
          <a:bodyPr lIns="45713" tIns="45713" rIns="45713" bIns="45713" anchor="ctr" anchorCtr="0">
            <a:noAutofit/>
          </a:bodyPr>
          <a:lstStyle/>
          <a:p>
            <a:endParaRPr sz="900" dirty="0">
              <a:solidFill>
                <a:srgbClr val="0D8CD6"/>
              </a:solidFill>
            </a:endParaRPr>
          </a:p>
        </p:txBody>
      </p:sp>
      <p:sp>
        <p:nvSpPr>
          <p:cNvPr id="22" name="Shape 22"/>
          <p:cNvSpPr txBox="1">
            <a:spLocks noGrp="1"/>
          </p:cNvSpPr>
          <p:nvPr>
            <p:ph type="title"/>
          </p:nvPr>
        </p:nvSpPr>
        <p:spPr>
          <a:xfrm>
            <a:off x="576925" y="2352863"/>
            <a:ext cx="6391500" cy="1928250"/>
          </a:xfrm>
          <a:prstGeom prst="rect">
            <a:avLst/>
          </a:prstGeom>
          <a:noFill/>
          <a:ln>
            <a:noFill/>
          </a:ln>
        </p:spPr>
        <p:txBody>
          <a:bodyPr vert="horz" lIns="45713" tIns="45713" rIns="45713" bIns="45713" rtlCol="0" anchor="b" anchorCtr="0">
            <a:noAutofit/>
          </a:bodyPr>
          <a:lstStyle/>
          <a:p>
            <a:pPr algn="l">
              <a:buClr>
                <a:srgbClr val="A4947E"/>
              </a:buClr>
              <a:buSzPct val="25000"/>
            </a:pPr>
            <a:r>
              <a:rPr lang="fr-FR" sz="4800" dirty="0">
                <a:solidFill>
                  <a:srgbClr val="FFFFFF"/>
                </a:solidFill>
                <a:latin typeface="Corbel" panose="020B0503020204020204" pitchFamily="34" charset="0"/>
              </a:rPr>
              <a:t>Thanks for </a:t>
            </a:r>
            <a:r>
              <a:rPr lang="fr-FR" sz="4800" dirty="0" err="1">
                <a:solidFill>
                  <a:srgbClr val="FFFFFF"/>
                </a:solidFill>
                <a:latin typeface="Corbel" panose="020B0503020204020204" pitchFamily="34" charset="0"/>
              </a:rPr>
              <a:t>attending</a:t>
            </a:r>
            <a:r>
              <a:rPr lang="fr-FR" sz="4800" dirty="0">
                <a:solidFill>
                  <a:srgbClr val="FFFFFF"/>
                </a:solidFill>
                <a:latin typeface="Corbel" panose="020B0503020204020204" pitchFamily="34" charset="0"/>
              </a:rPr>
              <a:t> =)</a:t>
            </a:r>
            <a:endParaRPr lang="en-US" sz="5950" dirty="0">
              <a:solidFill>
                <a:srgbClr val="FFFFFF"/>
              </a:solidFill>
              <a:latin typeface="Corbel" panose="020B0503020204020204" pitchFamily="34" charset="0"/>
            </a:endParaRPr>
          </a:p>
        </p:txBody>
      </p:sp>
      <p:sp>
        <p:nvSpPr>
          <p:cNvPr id="24" name="Shape 24"/>
          <p:cNvSpPr txBox="1">
            <a:spLocks noGrp="1"/>
          </p:cNvSpPr>
          <p:nvPr>
            <p:ph type="title"/>
          </p:nvPr>
        </p:nvSpPr>
        <p:spPr>
          <a:xfrm>
            <a:off x="625914" y="6264422"/>
            <a:ext cx="4612836" cy="275550"/>
          </a:xfrm>
          <a:prstGeom prst="rect">
            <a:avLst/>
          </a:prstGeom>
          <a:noFill/>
          <a:ln>
            <a:noFill/>
          </a:ln>
        </p:spPr>
        <p:txBody>
          <a:bodyPr vert="horz" lIns="45713" tIns="45713" rIns="45713" bIns="45713" rtlCol="0" anchor="b" anchorCtr="0">
            <a:noAutofit/>
          </a:bodyPr>
          <a:lstStyle/>
          <a:p>
            <a:pPr algn="l">
              <a:buClr>
                <a:srgbClr val="A4947E"/>
              </a:buClr>
              <a:buSzPct val="25000"/>
            </a:pPr>
            <a:r>
              <a:rPr lang="fr-FR" sz="1000" b="0" dirty="0">
                <a:solidFill>
                  <a:srgbClr val="FFFFFF"/>
                </a:solidFill>
                <a:latin typeface="Segoe UI" panose="020B0502040204020203" pitchFamily="34" charset="0"/>
                <a:ea typeface="Roboto Condensed"/>
                <a:cs typeface="Roboto Condensed"/>
                <a:sym typeface="Roboto Condensed"/>
              </a:rPr>
              <a:t>I</a:t>
            </a:r>
            <a:r>
              <a:rPr lang="en-US" sz="1000" b="0" dirty="0">
                <a:solidFill>
                  <a:srgbClr val="FFFFFF"/>
                </a:solidFill>
                <a:latin typeface="Segoe UI" panose="020B0502040204020203" pitchFamily="34" charset="0"/>
                <a:ea typeface="Roboto Condensed"/>
                <a:cs typeface="Roboto Condensed"/>
                <a:sym typeface="Roboto Condensed"/>
              </a:rPr>
              <a:t>f this document was helpful join us:  </a:t>
            </a:r>
            <a:r>
              <a:rPr lang="en-US" sz="1000" b="0" dirty="0">
                <a:solidFill>
                  <a:srgbClr val="FFFFFF"/>
                </a:solidFill>
                <a:latin typeface="Segoe UI" panose="020B0502040204020203" pitchFamily="34" charset="0"/>
                <a:ea typeface="Roboto Condensed"/>
                <a:cs typeface="Roboto Condensed"/>
                <a:sym typeface="Roboto Condensed"/>
                <a:hlinkClick r:id="rId3"/>
              </a:rPr>
              <a:t>https://join.sfxd.org</a:t>
            </a:r>
            <a:r>
              <a:rPr lang="en-US" sz="1000" b="0" dirty="0">
                <a:solidFill>
                  <a:srgbClr val="FFFFFF"/>
                </a:solidFill>
                <a:latin typeface="Segoe UI" panose="020B0502040204020203" pitchFamily="34" charset="0"/>
                <a:ea typeface="Roboto Condensed"/>
                <a:cs typeface="Roboto Condensed"/>
                <a:sym typeface="Roboto Condensed"/>
              </a:rPr>
              <a:t> </a:t>
            </a:r>
          </a:p>
        </p:txBody>
      </p:sp>
      <p:pic>
        <p:nvPicPr>
          <p:cNvPr id="23" name="Shape 23"/>
          <p:cNvPicPr preferRelativeResize="0">
            <a:picLocks noChangeAspect="1"/>
          </p:cNvPicPr>
          <p:nvPr/>
        </p:nvPicPr>
        <p:blipFill>
          <a:blip r:embed="rId4">
            <a:extLst>
              <a:ext uri="{28A0092B-C50C-407E-A947-70E740481C1C}">
                <a14:useLocalDpi xmlns:a14="http://schemas.microsoft.com/office/drawing/2010/main" val="0"/>
              </a:ext>
            </a:extLst>
          </a:blip>
          <a:srcRect/>
          <a:stretch/>
        </p:blipFill>
        <p:spPr>
          <a:xfrm>
            <a:off x="6968425" y="1101100"/>
            <a:ext cx="4842500" cy="4842500"/>
          </a:xfrm>
          <a:prstGeom prst="rect">
            <a:avLst/>
          </a:prstGeom>
          <a:noFill/>
          <a:ln>
            <a:noFill/>
          </a:ln>
        </p:spPr>
      </p:pic>
      <p:pic>
        <p:nvPicPr>
          <p:cNvPr id="6" name="Picture 5" descr="A picture containing object&#10;&#10;Description automatically generated">
            <a:extLst>
              <a:ext uri="{FF2B5EF4-FFF2-40B4-BE49-F238E27FC236}">
                <a16:creationId xmlns:a16="http://schemas.microsoft.com/office/drawing/2014/main" id="{B1C8966B-59C9-4556-A1CB-3A012CFA7B4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61683" y="5513436"/>
            <a:ext cx="1765446" cy="1398233"/>
          </a:xfrm>
          <a:prstGeom prst="rect">
            <a:avLst/>
          </a:prstGeom>
        </p:spPr>
      </p:pic>
    </p:spTree>
    <p:extLst>
      <p:ext uri="{BB962C8B-B14F-4D97-AF65-F5344CB8AC3E}">
        <p14:creationId xmlns:p14="http://schemas.microsoft.com/office/powerpoint/2010/main" val="10781706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9"/>
        <p:cNvGrpSpPr/>
        <p:nvPr/>
      </p:nvGrpSpPr>
      <p:grpSpPr>
        <a:xfrm>
          <a:off x="0" y="0"/>
          <a:ext cx="0" cy="0"/>
          <a:chOff x="0" y="0"/>
          <a:chExt cx="0" cy="0"/>
        </a:xfrm>
      </p:grpSpPr>
      <p:sp>
        <p:nvSpPr>
          <p:cNvPr id="31" name="Shape 31"/>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3</a:t>
            </a:fld>
            <a:endParaRPr lang="en-US"/>
          </a:p>
        </p:txBody>
      </p:sp>
      <p:sp>
        <p:nvSpPr>
          <p:cNvPr id="32" name="Shape 32"/>
          <p:cNvSpPr/>
          <p:nvPr/>
        </p:nvSpPr>
        <p:spPr>
          <a:xfrm>
            <a:off x="1349713" y="1844875"/>
            <a:ext cx="4839600" cy="2853900"/>
          </a:xfrm>
          <a:prstGeom prst="rect">
            <a:avLst/>
          </a:prstGeom>
          <a:noFill/>
          <a:ln>
            <a:noFill/>
          </a:ln>
        </p:spPr>
        <p:txBody>
          <a:bodyPr lIns="45713" tIns="45713" rIns="45713" bIns="45713" anchor="t" anchorCtr="0">
            <a:noAutofit/>
          </a:bodyPr>
          <a:lstStyle/>
          <a:p>
            <a:pPr marL="457200" indent="-457200">
              <a:lnSpc>
                <a:spcPct val="150000"/>
              </a:lnSpc>
              <a:buClr>
                <a:srgbClr val="4080A5"/>
              </a:buClr>
              <a:buSzPct val="75000"/>
              <a:buFont typeface="+mj-lt"/>
              <a:buAutoNum type="arabicPeriod"/>
            </a:pPr>
            <a:r>
              <a:rPr lang="en-US" sz="1950" dirty="0">
                <a:solidFill>
                  <a:srgbClr val="2C3C42"/>
                </a:solidFill>
                <a:latin typeface="Segoe UI" panose="020B0502040204020203" pitchFamily="34" charset="0"/>
                <a:ea typeface="Roboto"/>
                <a:cs typeface="Segoe UI" panose="020B0502040204020203" pitchFamily="34" charset="0"/>
                <a:sym typeface="Roboto"/>
              </a:rPr>
              <a:t>Objectives &amp; Deliverables</a:t>
            </a:r>
          </a:p>
          <a:p>
            <a:pPr marL="457200" indent="-457200">
              <a:lnSpc>
                <a:spcPct val="150000"/>
              </a:lnSpc>
              <a:buClr>
                <a:srgbClr val="4080A5"/>
              </a:buClr>
              <a:buSzPct val="75000"/>
              <a:buFont typeface="+mj-lt"/>
              <a:buAutoNum type="arabicPeriod"/>
            </a:pPr>
            <a:r>
              <a:rPr lang="en-US" sz="1950" dirty="0">
                <a:solidFill>
                  <a:srgbClr val="2C3C42"/>
                </a:solidFill>
                <a:latin typeface="Segoe UI" panose="020B0502040204020203" pitchFamily="34" charset="0"/>
                <a:ea typeface="Roboto"/>
                <a:cs typeface="Segoe UI" panose="020B0502040204020203" pitchFamily="34" charset="0"/>
                <a:sym typeface="Roboto"/>
              </a:rPr>
              <a:t>What is Consulting</a:t>
            </a:r>
          </a:p>
          <a:p>
            <a:pPr marL="457200" indent="-457200">
              <a:lnSpc>
                <a:spcPct val="150000"/>
              </a:lnSpc>
              <a:buClr>
                <a:srgbClr val="4080A5"/>
              </a:buClr>
              <a:buSzPct val="75000"/>
              <a:buFont typeface="+mj-lt"/>
              <a:buAutoNum type="arabicPeriod"/>
            </a:pPr>
            <a:r>
              <a:rPr lang="en-US" sz="1950" dirty="0">
                <a:solidFill>
                  <a:srgbClr val="2C3C42"/>
                </a:solidFill>
                <a:latin typeface="Segoe UI" panose="020B0502040204020203" pitchFamily="34" charset="0"/>
                <a:ea typeface="Roboto"/>
                <a:cs typeface="Segoe UI" panose="020B0502040204020203" pitchFamily="34" charset="0"/>
                <a:sym typeface="Roboto"/>
              </a:rPr>
              <a:t>Clients and You</a:t>
            </a:r>
          </a:p>
          <a:p>
            <a:pPr marL="457200" indent="-457200">
              <a:lnSpc>
                <a:spcPct val="150000"/>
              </a:lnSpc>
              <a:buClr>
                <a:srgbClr val="4080A5"/>
              </a:buClr>
              <a:buSzPct val="75000"/>
              <a:buFont typeface="+mj-lt"/>
              <a:buAutoNum type="arabicPeriod"/>
            </a:pPr>
            <a:r>
              <a:rPr lang="en-US" sz="1950" dirty="0">
                <a:solidFill>
                  <a:srgbClr val="2C3C42"/>
                </a:solidFill>
                <a:latin typeface="Segoe UI" panose="020B0502040204020203" pitchFamily="34" charset="0"/>
                <a:ea typeface="Roboto"/>
                <a:cs typeface="Segoe UI" panose="020B0502040204020203" pitchFamily="34" charset="0"/>
                <a:sym typeface="Roboto"/>
              </a:rPr>
              <a:t>Time Management</a:t>
            </a:r>
          </a:p>
          <a:p>
            <a:pPr marL="457200" indent="-457200">
              <a:lnSpc>
                <a:spcPct val="150000"/>
              </a:lnSpc>
              <a:buClr>
                <a:srgbClr val="4080A5"/>
              </a:buClr>
              <a:buSzPct val="75000"/>
              <a:buFont typeface="+mj-lt"/>
              <a:buAutoNum type="arabicPeriod"/>
            </a:pPr>
            <a:r>
              <a:rPr lang="en-US" sz="1950" dirty="0">
                <a:solidFill>
                  <a:srgbClr val="2C3C42"/>
                </a:solidFill>
                <a:latin typeface="Segoe UI" panose="020B0502040204020203" pitchFamily="34" charset="0"/>
                <a:ea typeface="Roboto"/>
                <a:cs typeface="Segoe UI" panose="020B0502040204020203" pitchFamily="34" charset="0"/>
                <a:sym typeface="Roboto"/>
              </a:rPr>
              <a:t>Documentation &amp; Communication</a:t>
            </a:r>
          </a:p>
          <a:p>
            <a:pPr marL="457200" indent="-457200">
              <a:lnSpc>
                <a:spcPct val="150000"/>
              </a:lnSpc>
              <a:buClr>
                <a:srgbClr val="4080A5"/>
              </a:buClr>
              <a:buSzPct val="75000"/>
              <a:buFont typeface="+mj-lt"/>
              <a:buAutoNum type="arabicPeriod"/>
            </a:pPr>
            <a:r>
              <a:rPr lang="en-US" sz="1950" dirty="0">
                <a:solidFill>
                  <a:srgbClr val="2C3C42"/>
                </a:solidFill>
                <a:latin typeface="Segoe UI" panose="020B0502040204020203" pitchFamily="34" charset="0"/>
                <a:ea typeface="Roboto"/>
                <a:cs typeface="Segoe UI" panose="020B0502040204020203" pitchFamily="34" charset="0"/>
                <a:sym typeface="Roboto"/>
              </a:rPr>
              <a:t>Q&amp;A</a:t>
            </a:r>
          </a:p>
          <a:p>
            <a:pPr marL="457200" indent="-457200">
              <a:lnSpc>
                <a:spcPct val="150000"/>
              </a:lnSpc>
              <a:buClr>
                <a:srgbClr val="4080A5"/>
              </a:buClr>
              <a:buSzPct val="75000"/>
              <a:buFont typeface="+mj-lt"/>
              <a:buAutoNum type="arabicPeriod"/>
            </a:pPr>
            <a:r>
              <a:rPr lang="en-US" sz="1950" dirty="0">
                <a:solidFill>
                  <a:srgbClr val="2C3C42"/>
                </a:solidFill>
                <a:latin typeface="Segoe UI" panose="020B0502040204020203" pitchFamily="34" charset="0"/>
                <a:ea typeface="Roboto"/>
                <a:cs typeface="Segoe UI" panose="020B0502040204020203" pitchFamily="34" charset="0"/>
                <a:sym typeface="Roboto"/>
              </a:rPr>
              <a:t>End</a:t>
            </a:r>
          </a:p>
        </p:txBody>
      </p:sp>
      <p:pic>
        <p:nvPicPr>
          <p:cNvPr id="33" name="Shape 33"/>
          <p:cNvPicPr preferRelativeResize="0"/>
          <p:nvPr/>
        </p:nvPicPr>
        <p:blipFill>
          <a:blip r:embed="rId3">
            <a:alphaModFix amt="20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a:stretch/>
        </p:blipFill>
        <p:spPr>
          <a:xfrm>
            <a:off x="7943351" y="2967188"/>
            <a:ext cx="3943205" cy="3943205"/>
          </a:xfrm>
          <a:prstGeom prst="rect">
            <a:avLst/>
          </a:prstGeom>
          <a:noFill/>
          <a:ln>
            <a:noFill/>
          </a:ln>
        </p:spPr>
      </p:pic>
      <p:sp>
        <p:nvSpPr>
          <p:cNvPr id="34" name="Shape 34"/>
          <p:cNvSpPr txBox="1">
            <a:spLocks noGrp="1"/>
          </p:cNvSpPr>
          <p:nvPr>
            <p:ph type="title"/>
          </p:nvPr>
        </p:nvSpPr>
        <p:spPr>
          <a:xfrm>
            <a:off x="2900238" y="230188"/>
            <a:ext cx="6391500" cy="15954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latin typeface="Corbel" panose="020B0503020204020204" pitchFamily="34" charset="0"/>
              </a:rPr>
              <a:t>Table of Contents</a:t>
            </a:r>
          </a:p>
          <a:p>
            <a:pPr>
              <a:buClr>
                <a:srgbClr val="A4947E"/>
              </a:buClr>
              <a:buSzPct val="25000"/>
            </a:pPr>
            <a:r>
              <a:rPr lang="en-US" sz="3050" dirty="0">
                <a:solidFill>
                  <a:srgbClr val="2D3C42"/>
                </a:solidFill>
              </a:rPr>
              <a:t> </a:t>
            </a:r>
          </a:p>
        </p:txBody>
      </p:sp>
    </p:spTree>
    <p:extLst>
      <p:ext uri="{BB962C8B-B14F-4D97-AF65-F5344CB8AC3E}">
        <p14:creationId xmlns:p14="http://schemas.microsoft.com/office/powerpoint/2010/main" val="13119742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4</a:t>
            </a:fld>
            <a:endParaRPr lang="en-US"/>
          </a:p>
        </p:txBody>
      </p:sp>
      <p:sp>
        <p:nvSpPr>
          <p:cNvPr id="189" name="Shape 189"/>
          <p:cNvSpPr/>
          <p:nvPr/>
        </p:nvSpPr>
        <p:spPr>
          <a:xfrm>
            <a:off x="812499" y="1855941"/>
            <a:ext cx="5317044" cy="450150"/>
          </a:xfrm>
          <a:prstGeom prst="rect">
            <a:avLst/>
          </a:prstGeom>
          <a:noFill/>
          <a:ln>
            <a:noFill/>
          </a:ln>
        </p:spPr>
        <p:txBody>
          <a:bodyPr lIns="45713" tIns="45713" rIns="45713" bIns="45713" anchor="t" anchorCtr="0">
            <a:noAutofit/>
          </a:bodyPr>
          <a:lstStyle/>
          <a:p>
            <a:pPr>
              <a:lnSpc>
                <a:spcPct val="80000"/>
              </a:lnSpc>
              <a:buClr>
                <a:srgbClr val="535353"/>
              </a:buClr>
              <a:buSzPct val="25000"/>
            </a:pPr>
            <a:r>
              <a:rPr lang="fr-FR" sz="2400" b="1" dirty="0">
                <a:solidFill>
                  <a:srgbClr val="2C2F33"/>
                </a:solidFill>
                <a:latin typeface="Corbel" panose="020B0503020204020204" pitchFamily="34" charset="0"/>
                <a:ea typeface="Roboto"/>
                <a:cs typeface="Roboto"/>
                <a:sym typeface="Roboto"/>
              </a:rPr>
              <a:t>Objectives &amp; </a:t>
            </a:r>
            <a:r>
              <a:rPr lang="fr-FR" sz="2400" b="1" dirty="0" err="1">
                <a:solidFill>
                  <a:srgbClr val="2C2F33"/>
                </a:solidFill>
                <a:latin typeface="Corbel" panose="020B0503020204020204" pitchFamily="34" charset="0"/>
                <a:ea typeface="Roboto"/>
                <a:cs typeface="Roboto"/>
                <a:sym typeface="Roboto"/>
              </a:rPr>
              <a:t>Deliverables</a:t>
            </a:r>
            <a:endParaRPr lang="en-US" sz="2400" b="1" dirty="0">
              <a:solidFill>
                <a:srgbClr val="2C2F33"/>
              </a:solidFill>
              <a:latin typeface="Corbel" panose="020B0503020204020204" pitchFamily="34" charset="0"/>
              <a:ea typeface="Roboto"/>
              <a:cs typeface="Roboto"/>
              <a:sym typeface="Roboto"/>
            </a:endParaRPr>
          </a:p>
        </p:txBody>
      </p:sp>
      <p:sp>
        <p:nvSpPr>
          <p:cNvPr id="192" name="Shape 192"/>
          <p:cNvSpPr/>
          <p:nvPr/>
        </p:nvSpPr>
        <p:spPr>
          <a:xfrm>
            <a:off x="859512" y="2550363"/>
            <a:ext cx="10498299" cy="3368400"/>
          </a:xfrm>
          <a:prstGeom prst="rect">
            <a:avLst/>
          </a:prstGeom>
          <a:noFill/>
          <a:ln>
            <a:noFill/>
          </a:ln>
        </p:spPr>
        <p:txBody>
          <a:bodyPr lIns="0" tIns="0" rIns="0" bIns="0" anchor="t" anchorCtr="0">
            <a:noAutofit/>
          </a:bodyPr>
          <a:lstStyle/>
          <a:p>
            <a:pPr marL="31750">
              <a:lnSpc>
                <a:spcPct val="115000"/>
              </a:lnSpc>
              <a:buClr>
                <a:srgbClr val="616D72"/>
              </a:buClr>
              <a:buSzPct val="100000"/>
            </a:pPr>
            <a:r>
              <a:rPr lang="en-US" sz="2000" dirty="0">
                <a:solidFill>
                  <a:srgbClr val="616D72"/>
                </a:solidFill>
                <a:latin typeface="Segoe UI" panose="020B0502040204020203" pitchFamily="34" charset="0"/>
                <a:ea typeface="Roboto Light"/>
                <a:cs typeface="Roboto Light"/>
                <a:sym typeface="Roboto Light"/>
              </a:rPr>
              <a:t>This is the first of a few presentations regarding consulting basics.</a:t>
            </a:r>
          </a:p>
          <a:p>
            <a:pPr marL="31750">
              <a:lnSpc>
                <a:spcPct val="115000"/>
              </a:lnSpc>
              <a:buClr>
                <a:srgbClr val="616D72"/>
              </a:buClr>
              <a:buSzPct val="100000"/>
            </a:pPr>
            <a:endParaRPr lang="en-US" sz="2000" dirty="0">
              <a:solidFill>
                <a:srgbClr val="616D72"/>
              </a:solidFill>
              <a:latin typeface="Segoe UI" panose="020B0502040204020203" pitchFamily="34" charset="0"/>
              <a:ea typeface="Roboto Light"/>
              <a:cs typeface="Roboto Light"/>
              <a:sym typeface="Roboto Light"/>
            </a:endParaRPr>
          </a:p>
          <a:p>
            <a:pPr marL="31750">
              <a:lnSpc>
                <a:spcPct val="115000"/>
              </a:lnSpc>
              <a:buClr>
                <a:srgbClr val="616D72"/>
              </a:buClr>
              <a:buSzPct val="100000"/>
            </a:pPr>
            <a:r>
              <a:rPr lang="en-US" sz="2000" dirty="0">
                <a:solidFill>
                  <a:srgbClr val="616D72"/>
                </a:solidFill>
                <a:latin typeface="Segoe UI" panose="020B0502040204020203" pitchFamily="34" charset="0"/>
                <a:ea typeface="Roboto Light"/>
                <a:cs typeface="Roboto Light"/>
                <a:sym typeface="Roboto Light"/>
              </a:rPr>
              <a:t>Today’s objective is to have a quick intro into </a:t>
            </a:r>
            <a:r>
              <a:rPr lang="en-US" sz="2000" b="1" dirty="0">
                <a:solidFill>
                  <a:srgbClr val="616D72"/>
                </a:solidFill>
                <a:latin typeface="Segoe UI" panose="020B0502040204020203" pitchFamily="34" charset="0"/>
                <a:ea typeface="Roboto Light"/>
                <a:cs typeface="Roboto Light"/>
                <a:sym typeface="Roboto Light"/>
              </a:rPr>
              <a:t>consultant project management.</a:t>
            </a:r>
            <a:endParaRPr lang="en-US" sz="2000" dirty="0">
              <a:solidFill>
                <a:srgbClr val="616D72"/>
              </a:solidFill>
              <a:latin typeface="Segoe UI" panose="020B0502040204020203" pitchFamily="34" charset="0"/>
              <a:ea typeface="Roboto Light"/>
              <a:cs typeface="Roboto Light"/>
              <a:sym typeface="Roboto Light"/>
            </a:endParaRPr>
          </a:p>
          <a:p>
            <a:pPr marL="31750">
              <a:lnSpc>
                <a:spcPct val="115000"/>
              </a:lnSpc>
              <a:buClr>
                <a:srgbClr val="616D72"/>
              </a:buClr>
              <a:buSzPct val="100000"/>
            </a:pPr>
            <a:endParaRPr lang="en-US" sz="2000" dirty="0">
              <a:solidFill>
                <a:srgbClr val="616D72"/>
              </a:solidFill>
              <a:latin typeface="Segoe UI" panose="020B0502040204020203" pitchFamily="34" charset="0"/>
              <a:ea typeface="Roboto Light"/>
              <a:cs typeface="Roboto Light"/>
              <a:sym typeface="Roboto Light"/>
            </a:endParaRPr>
          </a:p>
          <a:p>
            <a:pPr marL="31750">
              <a:lnSpc>
                <a:spcPct val="115000"/>
              </a:lnSpc>
              <a:buClr>
                <a:srgbClr val="616D72"/>
              </a:buClr>
              <a:buSzPct val="100000"/>
            </a:pPr>
            <a:r>
              <a:rPr lang="en-US" sz="2000" dirty="0">
                <a:solidFill>
                  <a:srgbClr val="616D72"/>
                </a:solidFill>
                <a:latin typeface="Segoe UI" panose="020B0502040204020203" pitchFamily="34" charset="0"/>
                <a:ea typeface="Roboto Light"/>
                <a:cs typeface="Roboto Light"/>
                <a:sym typeface="Roboto Light"/>
              </a:rPr>
              <a:t>A lot of these elements are applicable to internal projects as well.</a:t>
            </a:r>
            <a:br>
              <a:rPr lang="en-US" sz="2000" dirty="0">
                <a:solidFill>
                  <a:srgbClr val="616D72"/>
                </a:solidFill>
                <a:latin typeface="Segoe UI" panose="020B0502040204020203" pitchFamily="34" charset="0"/>
                <a:ea typeface="Roboto Light"/>
                <a:cs typeface="Roboto Light"/>
                <a:sym typeface="Roboto Light"/>
              </a:rPr>
            </a:br>
            <a:endParaRPr lang="en-US" sz="2000" dirty="0">
              <a:solidFill>
                <a:srgbClr val="616D72"/>
              </a:solidFill>
              <a:latin typeface="Segoe UI" panose="020B0502040204020203" pitchFamily="34" charset="0"/>
              <a:ea typeface="Roboto Light"/>
              <a:cs typeface="Roboto Light"/>
              <a:sym typeface="Roboto Light"/>
            </a:endParaRPr>
          </a:p>
          <a:p>
            <a:pPr marL="31750">
              <a:lnSpc>
                <a:spcPct val="115000"/>
              </a:lnSpc>
              <a:buClr>
                <a:srgbClr val="616D72"/>
              </a:buClr>
              <a:buSzPct val="100000"/>
            </a:pPr>
            <a:r>
              <a:rPr lang="en-US" sz="2000" dirty="0">
                <a:solidFill>
                  <a:srgbClr val="616D72"/>
                </a:solidFill>
                <a:latin typeface="Segoe UI" panose="020B0502040204020203" pitchFamily="34" charset="0"/>
                <a:ea typeface="Roboto Light"/>
                <a:cs typeface="Roboto Light"/>
                <a:sym typeface="Roboto Light"/>
              </a:rPr>
              <a:t>Deliverables for today:</a:t>
            </a:r>
          </a:p>
          <a:p>
            <a:pPr marL="31750">
              <a:lnSpc>
                <a:spcPct val="115000"/>
              </a:lnSpc>
              <a:buClr>
                <a:srgbClr val="616D72"/>
              </a:buClr>
              <a:buSzPct val="100000"/>
            </a:pPr>
            <a:r>
              <a:rPr lang="en-US" sz="2000" dirty="0">
                <a:solidFill>
                  <a:srgbClr val="616D72"/>
                </a:solidFill>
                <a:latin typeface="Segoe UI" panose="020B0502040204020203" pitchFamily="34" charset="0"/>
                <a:ea typeface="Roboto Light"/>
                <a:cs typeface="Roboto Light"/>
                <a:sym typeface="Roboto Light"/>
              </a:rPr>
              <a:t>	SFXD: this presentation, a few links to the SFXD wiki.</a:t>
            </a:r>
          </a:p>
          <a:p>
            <a:pPr marL="31750">
              <a:lnSpc>
                <a:spcPct val="115000"/>
              </a:lnSpc>
              <a:buClr>
                <a:srgbClr val="616D72"/>
              </a:buClr>
              <a:buSzPct val="100000"/>
            </a:pPr>
            <a:r>
              <a:rPr lang="en-US" sz="2000" dirty="0">
                <a:solidFill>
                  <a:srgbClr val="616D72"/>
                </a:solidFill>
                <a:latin typeface="Segoe UI" panose="020B0502040204020203" pitchFamily="34" charset="0"/>
                <a:ea typeface="Roboto Light"/>
                <a:cs typeface="Roboto Light"/>
                <a:sym typeface="Roboto Light"/>
              </a:rPr>
              <a:t>	Attendees: no deliverable.</a:t>
            </a:r>
          </a:p>
        </p:txBody>
      </p:sp>
      <p:sp>
        <p:nvSpPr>
          <p:cNvPr id="197" name="Shape 197"/>
          <p:cNvSpPr txBox="1">
            <a:spLocks noGrp="1"/>
          </p:cNvSpPr>
          <p:nvPr>
            <p:ph type="title"/>
          </p:nvPr>
        </p:nvSpPr>
        <p:spPr>
          <a:xfrm>
            <a:off x="2900238" y="835300"/>
            <a:ext cx="6391500" cy="9903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latin typeface="Corbel" panose="020B0503020204020204" pitchFamily="34" charset="0"/>
              </a:rPr>
              <a:t>Introduction</a:t>
            </a:r>
          </a:p>
          <a:p>
            <a:pPr algn="l">
              <a:buClr>
                <a:srgbClr val="A4947E"/>
              </a:buClr>
              <a:buSzPct val="25000"/>
            </a:pPr>
            <a:endParaRPr sz="3050" dirty="0">
              <a:solidFill>
                <a:srgbClr val="2D3C42"/>
              </a:solidFill>
            </a:endParaRPr>
          </a:p>
        </p:txBody>
      </p:sp>
    </p:spTree>
    <p:extLst>
      <p:ext uri="{BB962C8B-B14F-4D97-AF65-F5344CB8AC3E}">
        <p14:creationId xmlns:p14="http://schemas.microsoft.com/office/powerpoint/2010/main" val="14711793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
        <p:cNvGrpSpPr/>
        <p:nvPr/>
      </p:nvGrpSpPr>
      <p:grpSpPr>
        <a:xfrm>
          <a:off x="0" y="0"/>
          <a:ext cx="0" cy="0"/>
          <a:chOff x="0" y="0"/>
          <a:chExt cx="0" cy="0"/>
        </a:xfrm>
      </p:grpSpPr>
      <p:sp>
        <p:nvSpPr>
          <p:cNvPr id="21" name="Shape 21"/>
          <p:cNvSpPr/>
          <p:nvPr/>
        </p:nvSpPr>
        <p:spPr>
          <a:xfrm>
            <a:off x="-4764" y="-114299"/>
            <a:ext cx="12287252" cy="6986019"/>
          </a:xfrm>
          <a:prstGeom prst="rect">
            <a:avLst/>
          </a:prstGeom>
          <a:solidFill>
            <a:srgbClr val="2C2F33"/>
          </a:solidFill>
          <a:ln>
            <a:noFill/>
          </a:ln>
        </p:spPr>
        <p:txBody>
          <a:bodyPr lIns="45713" tIns="45713" rIns="45713" bIns="45713" anchor="ctr" anchorCtr="0">
            <a:noAutofit/>
          </a:bodyPr>
          <a:lstStyle/>
          <a:p>
            <a:endParaRPr sz="900" dirty="0">
              <a:solidFill>
                <a:srgbClr val="0D8CD6"/>
              </a:solidFill>
            </a:endParaRPr>
          </a:p>
        </p:txBody>
      </p:sp>
      <p:sp>
        <p:nvSpPr>
          <p:cNvPr id="22" name="Shape 22"/>
          <p:cNvSpPr txBox="1">
            <a:spLocks noGrp="1"/>
          </p:cNvSpPr>
          <p:nvPr>
            <p:ph type="title"/>
          </p:nvPr>
        </p:nvSpPr>
        <p:spPr>
          <a:xfrm>
            <a:off x="576925" y="2352863"/>
            <a:ext cx="6391500" cy="1928250"/>
          </a:xfrm>
          <a:prstGeom prst="rect">
            <a:avLst/>
          </a:prstGeom>
          <a:noFill/>
          <a:ln>
            <a:noFill/>
          </a:ln>
        </p:spPr>
        <p:txBody>
          <a:bodyPr vert="horz" lIns="45713" tIns="45713" rIns="45713" bIns="45713" rtlCol="0" anchor="b" anchorCtr="0">
            <a:noAutofit/>
          </a:bodyPr>
          <a:lstStyle/>
          <a:p>
            <a:pPr algn="l">
              <a:buClr>
                <a:srgbClr val="A4947E"/>
              </a:buClr>
              <a:buSzPct val="25000"/>
            </a:pPr>
            <a:r>
              <a:rPr lang="fr-FR" sz="4800" dirty="0" err="1">
                <a:solidFill>
                  <a:srgbClr val="FFFFFF"/>
                </a:solidFill>
                <a:latin typeface="Corbel" panose="020B0503020204020204" pitchFamily="34" charset="0"/>
              </a:rPr>
              <a:t>What</a:t>
            </a:r>
            <a:r>
              <a:rPr lang="fr-FR" sz="4800" dirty="0">
                <a:solidFill>
                  <a:srgbClr val="FFFFFF"/>
                </a:solidFill>
                <a:latin typeface="Corbel" panose="020B0503020204020204" pitchFamily="34" charset="0"/>
              </a:rPr>
              <a:t> </a:t>
            </a:r>
            <a:r>
              <a:rPr lang="fr-FR" sz="4800" dirty="0" err="1">
                <a:solidFill>
                  <a:srgbClr val="FFFFFF"/>
                </a:solidFill>
                <a:latin typeface="Corbel" panose="020B0503020204020204" pitchFamily="34" charset="0"/>
              </a:rPr>
              <a:t>is</a:t>
            </a:r>
            <a:r>
              <a:rPr lang="fr-FR" sz="4800" dirty="0">
                <a:solidFill>
                  <a:srgbClr val="FFFFFF"/>
                </a:solidFill>
                <a:latin typeface="Corbel" panose="020B0503020204020204" pitchFamily="34" charset="0"/>
              </a:rPr>
              <a:t> consulting</a:t>
            </a:r>
            <a:endParaRPr lang="en-US" sz="5950" dirty="0">
              <a:solidFill>
                <a:srgbClr val="FFFFFF"/>
              </a:solidFill>
              <a:latin typeface="Corbel" panose="020B0503020204020204" pitchFamily="34" charset="0"/>
            </a:endParaRPr>
          </a:p>
        </p:txBody>
      </p:sp>
      <p:sp>
        <p:nvSpPr>
          <p:cNvPr id="24" name="Shape 24"/>
          <p:cNvSpPr txBox="1">
            <a:spLocks noGrp="1"/>
          </p:cNvSpPr>
          <p:nvPr>
            <p:ph type="title"/>
          </p:nvPr>
        </p:nvSpPr>
        <p:spPr>
          <a:xfrm>
            <a:off x="625914" y="6264422"/>
            <a:ext cx="4612836" cy="275550"/>
          </a:xfrm>
          <a:prstGeom prst="rect">
            <a:avLst/>
          </a:prstGeom>
          <a:noFill/>
          <a:ln>
            <a:noFill/>
          </a:ln>
        </p:spPr>
        <p:txBody>
          <a:bodyPr vert="horz" lIns="45713" tIns="45713" rIns="45713" bIns="45713" rtlCol="0" anchor="b" anchorCtr="0">
            <a:noAutofit/>
          </a:bodyPr>
          <a:lstStyle/>
          <a:p>
            <a:pPr algn="l">
              <a:buClr>
                <a:srgbClr val="A4947E"/>
              </a:buClr>
              <a:buSzPct val="25000"/>
            </a:pPr>
            <a:r>
              <a:rPr lang="en-US" sz="1000" b="0" dirty="0">
                <a:solidFill>
                  <a:srgbClr val="FFFFFF"/>
                </a:solidFill>
                <a:latin typeface="Segoe UI" panose="020B0502040204020203" pitchFamily="34" charset="0"/>
                <a:ea typeface="Roboto Condensed"/>
                <a:cs typeface="Roboto Condensed"/>
                <a:sym typeface="Roboto Condensed"/>
              </a:rPr>
              <a:t>This document was created by SFXD members for SFXD and is free of all rights</a:t>
            </a:r>
          </a:p>
        </p:txBody>
      </p:sp>
      <p:pic>
        <p:nvPicPr>
          <p:cNvPr id="23" name="Shape 23"/>
          <p:cNvPicPr preferRelativeResize="0">
            <a:picLocks noChangeAspect="1"/>
          </p:cNvPicPr>
          <p:nvPr/>
        </p:nvPicPr>
        <p:blipFill>
          <a:blip r:embed="rId3">
            <a:extLst>
              <a:ext uri="{28A0092B-C50C-407E-A947-70E740481C1C}">
                <a14:useLocalDpi xmlns:a14="http://schemas.microsoft.com/office/drawing/2010/main" val="0"/>
              </a:ext>
            </a:extLst>
          </a:blip>
          <a:srcRect/>
          <a:stretch/>
        </p:blipFill>
        <p:spPr>
          <a:xfrm>
            <a:off x="6968425" y="1101100"/>
            <a:ext cx="4842500" cy="4842500"/>
          </a:xfrm>
          <a:prstGeom prst="rect">
            <a:avLst/>
          </a:prstGeom>
          <a:noFill/>
          <a:ln>
            <a:noFill/>
          </a:ln>
        </p:spPr>
      </p:pic>
      <p:pic>
        <p:nvPicPr>
          <p:cNvPr id="3" name="Picture 2" descr="A picture containing object&#10;&#10;Description automatically generated">
            <a:extLst>
              <a:ext uri="{FF2B5EF4-FFF2-40B4-BE49-F238E27FC236}">
                <a16:creationId xmlns:a16="http://schemas.microsoft.com/office/drawing/2014/main" id="{371C3C67-1073-42AD-A69D-C9B1EE5BCA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61683" y="5513436"/>
            <a:ext cx="1765446" cy="1398233"/>
          </a:xfrm>
          <a:prstGeom prst="rect">
            <a:avLst/>
          </a:prstGeom>
        </p:spPr>
      </p:pic>
    </p:spTree>
    <p:extLst>
      <p:ext uri="{BB962C8B-B14F-4D97-AF65-F5344CB8AC3E}">
        <p14:creationId xmlns:p14="http://schemas.microsoft.com/office/powerpoint/2010/main" val="14988231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6</a:t>
            </a:fld>
            <a:endParaRPr lang="en-US"/>
          </a:p>
        </p:txBody>
      </p:sp>
      <p:sp>
        <p:nvSpPr>
          <p:cNvPr id="192" name="Shape 192"/>
          <p:cNvSpPr/>
          <p:nvPr/>
        </p:nvSpPr>
        <p:spPr>
          <a:xfrm>
            <a:off x="859512" y="3044305"/>
            <a:ext cx="9922788" cy="3368400"/>
          </a:xfrm>
          <a:prstGeom prst="rect">
            <a:avLst/>
          </a:prstGeom>
          <a:noFill/>
          <a:ln>
            <a:noFill/>
          </a:ln>
        </p:spPr>
        <p:txBody>
          <a:bodyPr lIns="0" tIns="0" rIns="0" bIns="0" anchor="t" anchorCtr="0">
            <a:noAutofit/>
          </a:bodyPr>
          <a:lstStyle/>
          <a:p>
            <a:pPr marL="31750">
              <a:lnSpc>
                <a:spcPct val="115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Expertise</a:t>
            </a:r>
          </a:p>
          <a:p>
            <a:pPr marL="317500" indent="-285750">
              <a:lnSpc>
                <a:spcPct val="115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Clients hire you for your brains. Not for deliverables (conditions apply)</a:t>
            </a:r>
            <a:br>
              <a:rPr lang="en-US" sz="1600" dirty="0">
                <a:solidFill>
                  <a:schemeClr val="bg1">
                    <a:lumMod val="50000"/>
                  </a:schemeClr>
                </a:solidFill>
                <a:latin typeface="Segoe UI" panose="020B0502040204020203" pitchFamily="34" charset="0"/>
                <a:ea typeface="Roboto Light"/>
                <a:cs typeface="Roboto Light"/>
                <a:sym typeface="Roboto Light"/>
              </a:rPr>
            </a:b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15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Advice</a:t>
            </a:r>
          </a:p>
          <a:p>
            <a:pPr marL="317500" indent="-285750">
              <a:lnSpc>
                <a:spcPct val="115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In Salesforce specifically, you have to advise both on the Business side and on the Technical side.</a:t>
            </a:r>
            <a:br>
              <a:rPr lang="en-US" sz="1600" dirty="0">
                <a:solidFill>
                  <a:schemeClr val="bg1">
                    <a:lumMod val="50000"/>
                  </a:schemeClr>
                </a:solidFill>
                <a:latin typeface="Segoe UI" panose="020B0502040204020203" pitchFamily="34" charset="0"/>
                <a:ea typeface="Roboto Light"/>
                <a:cs typeface="Roboto Light"/>
                <a:sym typeface="Roboto Light"/>
              </a:rPr>
            </a:b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15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Specific</a:t>
            </a:r>
          </a:p>
          <a:p>
            <a:pPr marL="317500" indent="-285750">
              <a:lnSpc>
                <a:spcPct val="115000"/>
              </a:lnSpc>
              <a:buClr>
                <a:srgbClr val="616D72"/>
              </a:buClr>
              <a:buSzPct val="100000"/>
              <a:buFont typeface="Arial" panose="020B0604020202020204" pitchFamily="34" charset="0"/>
              <a:buChar char="•"/>
            </a:pPr>
            <a:r>
              <a:rPr lang="en-US" sz="1600" dirty="0">
                <a:solidFill>
                  <a:schemeClr val="bg1">
                    <a:lumMod val="50000"/>
                  </a:schemeClr>
                </a:solidFill>
                <a:latin typeface="Segoe UI" panose="020B0502040204020203" pitchFamily="34" charset="0"/>
                <a:ea typeface="Roboto Light"/>
                <a:cs typeface="Roboto Light"/>
                <a:sym typeface="Roboto Light"/>
              </a:rPr>
              <a:t>Salesforce is an IT tool. Be specific in all things, or watch processes and setups break down.</a:t>
            </a:r>
          </a:p>
          <a:p>
            <a:pPr marL="31750">
              <a:lnSpc>
                <a:spcPct val="115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15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 And also  because they don’t want their resources to spend hours learning the platform, and we can serve as someone to blame if the project doesn’t go well. ¯\_(</a:t>
            </a:r>
            <a:r>
              <a:rPr lang="ja-JP" altLang="en-US" sz="1600" dirty="0">
                <a:solidFill>
                  <a:schemeClr val="bg1">
                    <a:lumMod val="50000"/>
                  </a:schemeClr>
                </a:solidFill>
                <a:latin typeface="Segoe UI" panose="020B0502040204020203" pitchFamily="34" charset="0"/>
                <a:ea typeface="Roboto Light"/>
                <a:cs typeface="Roboto Light"/>
                <a:sym typeface="Roboto Light"/>
              </a:rPr>
              <a:t>ツ</a:t>
            </a:r>
            <a:r>
              <a:rPr lang="en-US" altLang="ja-JP" sz="1600" dirty="0">
                <a:solidFill>
                  <a:schemeClr val="bg1">
                    <a:lumMod val="50000"/>
                  </a:schemeClr>
                </a:solidFill>
                <a:latin typeface="Segoe UI" panose="020B0502040204020203" pitchFamily="34" charset="0"/>
                <a:ea typeface="Roboto Light"/>
                <a:cs typeface="Roboto Light"/>
                <a:sym typeface="Roboto Light"/>
              </a:rPr>
              <a:t>)_/¯</a:t>
            </a:r>
          </a:p>
        </p:txBody>
      </p:sp>
      <p:sp>
        <p:nvSpPr>
          <p:cNvPr id="197" name="Shape 197"/>
          <p:cNvSpPr txBox="1">
            <a:spLocks noGrp="1"/>
          </p:cNvSpPr>
          <p:nvPr>
            <p:ph type="title"/>
          </p:nvPr>
        </p:nvSpPr>
        <p:spPr>
          <a:xfrm>
            <a:off x="2900238" y="835300"/>
            <a:ext cx="6391500" cy="9903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rPr>
              <a:t>What is consulting</a:t>
            </a:r>
          </a:p>
          <a:p>
            <a:pPr algn="l">
              <a:buClr>
                <a:srgbClr val="A4947E"/>
              </a:buClr>
              <a:buSzPct val="25000"/>
            </a:pPr>
            <a:endParaRPr sz="3050" dirty="0">
              <a:solidFill>
                <a:srgbClr val="2D3C42"/>
              </a:solidFill>
            </a:endParaRPr>
          </a:p>
        </p:txBody>
      </p:sp>
      <p:pic>
        <p:nvPicPr>
          <p:cNvPr id="6" name="Picture 5">
            <a:extLst>
              <a:ext uri="{FF2B5EF4-FFF2-40B4-BE49-F238E27FC236}">
                <a16:creationId xmlns:a16="http://schemas.microsoft.com/office/drawing/2014/main" id="{C7467630-F849-4F55-9389-C8F998DAD999}"/>
              </a:ext>
            </a:extLst>
          </p:cNvPr>
          <p:cNvPicPr>
            <a:picLocks noChangeAspect="1"/>
          </p:cNvPicPr>
          <p:nvPr/>
        </p:nvPicPr>
        <p:blipFill>
          <a:blip r:embed="rId3"/>
          <a:stretch>
            <a:fillRect/>
          </a:stretch>
        </p:blipFill>
        <p:spPr>
          <a:xfrm>
            <a:off x="3159170" y="1562479"/>
            <a:ext cx="5323472" cy="1661781"/>
          </a:xfrm>
          <a:prstGeom prst="rect">
            <a:avLst/>
          </a:prstGeom>
        </p:spPr>
      </p:pic>
    </p:spTree>
    <p:extLst>
      <p:ext uri="{BB962C8B-B14F-4D97-AF65-F5344CB8AC3E}">
        <p14:creationId xmlns:p14="http://schemas.microsoft.com/office/powerpoint/2010/main" val="9938061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7</a:t>
            </a:fld>
            <a:endParaRPr lang="en-US"/>
          </a:p>
        </p:txBody>
      </p:sp>
      <p:sp>
        <p:nvSpPr>
          <p:cNvPr id="192" name="Shape 192"/>
          <p:cNvSpPr/>
          <p:nvPr/>
        </p:nvSpPr>
        <p:spPr>
          <a:xfrm>
            <a:off x="830173" y="1592023"/>
            <a:ext cx="9922788" cy="3368400"/>
          </a:xfrm>
          <a:prstGeom prst="rect">
            <a:avLst/>
          </a:prstGeom>
          <a:noFill/>
          <a:ln>
            <a:noFill/>
          </a:ln>
        </p:spPr>
        <p:txBody>
          <a:bodyPr lIns="0" tIns="0" rIns="0" bIns="0" anchor="t" anchorCtr="0">
            <a:noAutofit/>
          </a:bodyPr>
          <a:lstStyle/>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What consultants bill for</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There are two different things consultants bill for:</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	- pure time (Time and Materials)</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	- a specific solution in an amount of time (Turnkey projects)</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In reality, both things amount to time spent.</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The only difference is that in </a:t>
            </a:r>
            <a:r>
              <a:rPr lang="en-US" sz="1600" b="1" dirty="0">
                <a:solidFill>
                  <a:schemeClr val="bg1">
                    <a:lumMod val="50000"/>
                  </a:schemeClr>
                </a:solidFill>
                <a:latin typeface="Segoe UI" panose="020B0502040204020203" pitchFamily="34" charset="0"/>
                <a:ea typeface="Roboto Light"/>
                <a:cs typeface="Roboto Light"/>
                <a:sym typeface="Roboto Light"/>
              </a:rPr>
              <a:t>Turnkey</a:t>
            </a:r>
            <a:r>
              <a:rPr lang="en-US" sz="1600" dirty="0">
                <a:solidFill>
                  <a:schemeClr val="bg1">
                    <a:lumMod val="50000"/>
                  </a:schemeClr>
                </a:solidFill>
                <a:latin typeface="Segoe UI" panose="020B0502040204020203" pitchFamily="34" charset="0"/>
                <a:ea typeface="Roboto Light"/>
                <a:cs typeface="Roboto Light"/>
                <a:sym typeface="Roboto Light"/>
              </a:rPr>
              <a:t>, the client is asking the consultancy of </a:t>
            </a:r>
            <a:r>
              <a:rPr lang="en-US" sz="1600" b="1" dirty="0">
                <a:solidFill>
                  <a:schemeClr val="bg1">
                    <a:lumMod val="50000"/>
                  </a:schemeClr>
                </a:solidFill>
                <a:latin typeface="Segoe UI" panose="020B0502040204020203" pitchFamily="34" charset="0"/>
                <a:ea typeface="Roboto Light"/>
                <a:cs typeface="Roboto Light"/>
                <a:sym typeface="Roboto Light"/>
              </a:rPr>
              <a:t>insurance</a:t>
            </a:r>
            <a:r>
              <a:rPr lang="en-US" sz="1600" dirty="0">
                <a:solidFill>
                  <a:schemeClr val="bg1">
                    <a:lumMod val="50000"/>
                  </a:schemeClr>
                </a:solidFill>
                <a:latin typeface="Segoe UI" panose="020B0502040204020203" pitchFamily="34" charset="0"/>
                <a:ea typeface="Roboto Light"/>
                <a:cs typeface="Roboto Light"/>
                <a:sym typeface="Roboto Light"/>
              </a:rPr>
              <a:t> that the project will be delivered by X – which means base estimations will be higher.</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What a client buys is your brainpower and your expertise – yes, it’s a bis </a:t>
            </a:r>
            <a:r>
              <a:rPr lang="en-US" sz="1600" dirty="0" err="1">
                <a:solidFill>
                  <a:schemeClr val="bg1">
                    <a:lumMod val="50000"/>
                  </a:schemeClr>
                </a:solidFill>
                <a:latin typeface="Segoe UI" panose="020B0502040204020203" pitchFamily="34" charset="0"/>
                <a:ea typeface="Roboto Light"/>
                <a:cs typeface="Roboto Light"/>
                <a:sym typeface="Roboto Light"/>
              </a:rPr>
              <a:t>repetita</a:t>
            </a:r>
            <a:r>
              <a:rPr lang="en-US" sz="1600" dirty="0">
                <a:solidFill>
                  <a:schemeClr val="bg1">
                    <a:lumMod val="50000"/>
                  </a:schemeClr>
                </a:solidFill>
                <a:latin typeface="Segoe UI" panose="020B0502040204020203" pitchFamily="34" charset="0"/>
                <a:ea typeface="Roboto Light"/>
                <a:cs typeface="Roboto Light"/>
                <a:sym typeface="Roboto Light"/>
              </a:rPr>
              <a:t> of the first slide.</a:t>
            </a:r>
            <a:br>
              <a:rPr lang="en-US" sz="1600" dirty="0">
                <a:solidFill>
                  <a:schemeClr val="bg1">
                    <a:lumMod val="50000"/>
                  </a:schemeClr>
                </a:solidFill>
                <a:latin typeface="Segoe UI" panose="020B0502040204020203" pitchFamily="34" charset="0"/>
                <a:ea typeface="Roboto Light"/>
                <a:cs typeface="Roboto Light"/>
                <a:sym typeface="Roboto Light"/>
              </a:rPr>
            </a:br>
            <a:endParaRPr lang="en-US" altLang="ja-JP" sz="1600" dirty="0">
              <a:solidFill>
                <a:schemeClr val="bg1">
                  <a:lumMod val="50000"/>
                </a:schemeClr>
              </a:solidFill>
              <a:latin typeface="Segoe UI" panose="020B0502040204020203" pitchFamily="34" charset="0"/>
              <a:ea typeface="Roboto Light"/>
              <a:cs typeface="Roboto Light"/>
              <a:sym typeface="Roboto Light"/>
            </a:endParaRPr>
          </a:p>
        </p:txBody>
      </p:sp>
      <p:sp>
        <p:nvSpPr>
          <p:cNvPr id="197" name="Shape 197"/>
          <p:cNvSpPr txBox="1">
            <a:spLocks noGrp="1"/>
          </p:cNvSpPr>
          <p:nvPr>
            <p:ph type="title"/>
          </p:nvPr>
        </p:nvSpPr>
        <p:spPr>
          <a:xfrm>
            <a:off x="2900238" y="835300"/>
            <a:ext cx="6391500" cy="9903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rPr>
              <a:t>What is consulting</a:t>
            </a:r>
            <a:br>
              <a:rPr lang="en-US" sz="3050" dirty="0">
                <a:solidFill>
                  <a:srgbClr val="2D3C42"/>
                </a:solidFill>
              </a:rPr>
            </a:br>
            <a:endParaRPr sz="3050" dirty="0">
              <a:solidFill>
                <a:srgbClr val="2D3C42"/>
              </a:solidFill>
            </a:endParaRPr>
          </a:p>
        </p:txBody>
      </p:sp>
    </p:spTree>
    <p:extLst>
      <p:ext uri="{BB962C8B-B14F-4D97-AF65-F5344CB8AC3E}">
        <p14:creationId xmlns:p14="http://schemas.microsoft.com/office/powerpoint/2010/main" val="12775483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8</a:t>
            </a:fld>
            <a:endParaRPr lang="en-US"/>
          </a:p>
        </p:txBody>
      </p:sp>
      <p:sp>
        <p:nvSpPr>
          <p:cNvPr id="192" name="Shape 192"/>
          <p:cNvSpPr/>
          <p:nvPr/>
        </p:nvSpPr>
        <p:spPr>
          <a:xfrm>
            <a:off x="830173" y="1592023"/>
            <a:ext cx="9922788" cy="4358140"/>
          </a:xfrm>
          <a:prstGeom prst="rect">
            <a:avLst/>
          </a:prstGeom>
          <a:noFill/>
          <a:ln>
            <a:noFill/>
          </a:ln>
        </p:spPr>
        <p:txBody>
          <a:bodyPr lIns="0" tIns="0" rIns="0" bIns="0" anchor="t" anchorCtr="0">
            <a:noAutofit/>
          </a:bodyPr>
          <a:lstStyle/>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What consultants deliver</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Consultants deliver services within their scope of operation, which include implementation, audit, training, business process consulting, change management and project management… probably on Salesforce if you’re in this call.</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Why is there even a slide on this</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1 – Know your scope of intervention as a Consultant</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2 – Know your scope of delivery on the project</a:t>
            </a:r>
            <a:br>
              <a:rPr lang="en-US" sz="1600" dirty="0">
                <a:solidFill>
                  <a:schemeClr val="bg1">
                    <a:lumMod val="50000"/>
                  </a:schemeClr>
                </a:solidFill>
                <a:latin typeface="Segoe UI" panose="020B0502040204020203" pitchFamily="34" charset="0"/>
                <a:ea typeface="Roboto Light"/>
                <a:cs typeface="Roboto Light"/>
                <a:sym typeface="Roboto Light"/>
              </a:rPr>
            </a:b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3 – Translate Requirements into Tech – don’t speak Tech to the client</a:t>
            </a:r>
          </a:p>
        </p:txBody>
      </p:sp>
      <p:sp>
        <p:nvSpPr>
          <p:cNvPr id="197" name="Shape 197"/>
          <p:cNvSpPr txBox="1">
            <a:spLocks noGrp="1"/>
          </p:cNvSpPr>
          <p:nvPr>
            <p:ph type="title"/>
          </p:nvPr>
        </p:nvSpPr>
        <p:spPr>
          <a:xfrm>
            <a:off x="2900238" y="835300"/>
            <a:ext cx="6391500" cy="9903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rPr>
              <a:t>What is consulting</a:t>
            </a:r>
            <a:br>
              <a:rPr lang="en-US" sz="3050" dirty="0">
                <a:solidFill>
                  <a:srgbClr val="2D3C42"/>
                </a:solidFill>
              </a:rPr>
            </a:br>
            <a:endParaRPr sz="3050" dirty="0">
              <a:solidFill>
                <a:srgbClr val="2D3C42"/>
              </a:solidFill>
            </a:endParaRPr>
          </a:p>
        </p:txBody>
      </p:sp>
    </p:spTree>
    <p:extLst>
      <p:ext uri="{BB962C8B-B14F-4D97-AF65-F5344CB8AC3E}">
        <p14:creationId xmlns:p14="http://schemas.microsoft.com/office/powerpoint/2010/main" val="3271348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Shape 188"/>
          <p:cNvSpPr txBox="1">
            <a:spLocks noGrp="1"/>
          </p:cNvSpPr>
          <p:nvPr>
            <p:ph type="sldNum" idx="12"/>
          </p:nvPr>
        </p:nvSpPr>
        <p:spPr>
          <a:xfrm>
            <a:off x="8396506" y="6232750"/>
            <a:ext cx="3490050" cy="525000"/>
          </a:xfrm>
          <a:prstGeom prst="rect">
            <a:avLst/>
          </a:prstGeom>
        </p:spPr>
        <p:txBody>
          <a:bodyPr vert="horz" lIns="111738" tIns="111738" rIns="111738" bIns="111738" rtlCol="0" anchor="ctr" anchorCtr="0">
            <a:noAutofit/>
          </a:bodyPr>
          <a:lstStyle/>
          <a:p>
            <a:fld id="{00000000-1234-1234-1234-123412341234}" type="slidenum">
              <a:rPr lang="en-US"/>
              <a:pPr/>
              <a:t>9</a:t>
            </a:fld>
            <a:endParaRPr lang="en-US"/>
          </a:p>
        </p:txBody>
      </p:sp>
      <p:sp>
        <p:nvSpPr>
          <p:cNvPr id="192" name="Shape 192"/>
          <p:cNvSpPr/>
          <p:nvPr/>
        </p:nvSpPr>
        <p:spPr>
          <a:xfrm>
            <a:off x="830173" y="1592023"/>
            <a:ext cx="9922788" cy="4358140"/>
          </a:xfrm>
          <a:prstGeom prst="rect">
            <a:avLst/>
          </a:prstGeom>
          <a:noFill/>
          <a:ln>
            <a:noFill/>
          </a:ln>
        </p:spPr>
        <p:txBody>
          <a:bodyPr lIns="0" tIns="0" rIns="0" bIns="0" anchor="t" anchorCtr="0">
            <a:noAutofit/>
          </a:bodyPr>
          <a:lstStyle/>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Surviving Consulting</a:t>
            </a:r>
            <a:br>
              <a:rPr lang="en-US" sz="1600" b="1" dirty="0">
                <a:solidFill>
                  <a:schemeClr val="bg1">
                    <a:lumMod val="50000"/>
                  </a:schemeClr>
                </a:solidFill>
                <a:latin typeface="Segoe UI" panose="020B0502040204020203" pitchFamily="34" charset="0"/>
                <a:ea typeface="Roboto Light"/>
                <a:cs typeface="Roboto Light"/>
                <a:sym typeface="Roboto Light"/>
              </a:rPr>
            </a:br>
            <a:r>
              <a:rPr lang="en-US" sz="1600" dirty="0">
                <a:solidFill>
                  <a:schemeClr val="bg1">
                    <a:lumMod val="50000"/>
                  </a:schemeClr>
                </a:solidFill>
                <a:latin typeface="Segoe UI" panose="020B0502040204020203" pitchFamily="34" charset="0"/>
                <a:ea typeface="Roboto Light"/>
                <a:cs typeface="Roboto Light"/>
                <a:sym typeface="Roboto Light"/>
              </a:rPr>
              <a:t>It’s okay to not have an answer for the client directly, to sync up internally, to delay tasks. It’s also okay to ask for help, to be overwhelmed at times, and it’s okay to take personal time.</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b="1" dirty="0">
                <a:solidFill>
                  <a:schemeClr val="bg1">
                    <a:lumMod val="50000"/>
                  </a:schemeClr>
                </a:solidFill>
                <a:latin typeface="Segoe UI" panose="020B0502040204020203" pitchFamily="34" charset="0"/>
                <a:ea typeface="Roboto Light"/>
                <a:cs typeface="Roboto Light"/>
                <a:sym typeface="Roboto Light"/>
              </a:rPr>
              <a:t>About you</a:t>
            </a:r>
            <a:br>
              <a:rPr lang="en-US" sz="1600" b="1" dirty="0">
                <a:solidFill>
                  <a:schemeClr val="bg1">
                    <a:lumMod val="50000"/>
                  </a:schemeClr>
                </a:solidFill>
                <a:latin typeface="Segoe UI" panose="020B0502040204020203" pitchFamily="34" charset="0"/>
                <a:ea typeface="Roboto Light"/>
                <a:cs typeface="Roboto Light"/>
                <a:sym typeface="Roboto Light"/>
              </a:rPr>
            </a:br>
            <a:r>
              <a:rPr lang="en-US" sz="1600" dirty="0">
                <a:solidFill>
                  <a:schemeClr val="bg1">
                    <a:lumMod val="50000"/>
                  </a:schemeClr>
                </a:solidFill>
                <a:latin typeface="Segoe UI" panose="020B0502040204020203" pitchFamily="34" charset="0"/>
                <a:ea typeface="Roboto Light"/>
                <a:cs typeface="Roboto Light"/>
                <a:sym typeface="Roboto Light"/>
              </a:rPr>
              <a:t>Take breaks. If you’re working late, compensate later. Remember to turn off mails/slack if you’re not working.</a:t>
            </a: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Leverage the internal teams, and delegate tasks as needed. </a:t>
            </a:r>
          </a:p>
          <a:p>
            <a:pPr marL="31750">
              <a:lnSpc>
                <a:spcPct val="150000"/>
              </a:lnSpc>
              <a:buClr>
                <a:srgbClr val="616D72"/>
              </a:buClr>
              <a:buSzPct val="100000"/>
            </a:pPr>
            <a:endParaRPr lang="en-US" sz="1600" dirty="0">
              <a:solidFill>
                <a:schemeClr val="bg1">
                  <a:lumMod val="50000"/>
                </a:schemeClr>
              </a:solidFill>
              <a:latin typeface="Segoe UI" panose="020B0502040204020203" pitchFamily="34" charset="0"/>
              <a:ea typeface="Roboto Light"/>
              <a:cs typeface="Roboto Light"/>
              <a:sym typeface="Roboto Light"/>
            </a:endParaRPr>
          </a:p>
          <a:p>
            <a:pPr marL="31750">
              <a:lnSpc>
                <a:spcPct val="150000"/>
              </a:lnSpc>
              <a:buClr>
                <a:srgbClr val="616D72"/>
              </a:buClr>
              <a:buSzPct val="100000"/>
            </a:pPr>
            <a:r>
              <a:rPr lang="en-US" sz="1600" dirty="0">
                <a:solidFill>
                  <a:schemeClr val="bg1">
                    <a:lumMod val="50000"/>
                  </a:schemeClr>
                </a:solidFill>
                <a:latin typeface="Segoe UI" panose="020B0502040204020203" pitchFamily="34" charset="0"/>
                <a:ea typeface="Roboto Light"/>
                <a:cs typeface="Roboto Light"/>
                <a:sym typeface="Roboto Light"/>
              </a:rPr>
              <a:t>Consulting partners are not firefighters. In 99% of cases knowing something is wrong NOW won’t change a thing.</a:t>
            </a:r>
            <a:br>
              <a:rPr lang="en-US" sz="1600" dirty="0">
                <a:solidFill>
                  <a:schemeClr val="bg1">
                    <a:lumMod val="50000"/>
                  </a:schemeClr>
                </a:solidFill>
                <a:latin typeface="Segoe UI" panose="020B0502040204020203" pitchFamily="34" charset="0"/>
                <a:ea typeface="Roboto Light"/>
                <a:cs typeface="Roboto Light"/>
                <a:sym typeface="Roboto Light"/>
              </a:rPr>
            </a:br>
            <a:endParaRPr lang="en-US" sz="1600" dirty="0">
              <a:solidFill>
                <a:schemeClr val="bg1">
                  <a:lumMod val="50000"/>
                </a:schemeClr>
              </a:solidFill>
              <a:latin typeface="Segoe UI" panose="020B0502040204020203" pitchFamily="34" charset="0"/>
              <a:ea typeface="Roboto Light"/>
              <a:cs typeface="Roboto Light"/>
              <a:sym typeface="Roboto Light"/>
            </a:endParaRPr>
          </a:p>
        </p:txBody>
      </p:sp>
      <p:sp>
        <p:nvSpPr>
          <p:cNvPr id="197" name="Shape 197"/>
          <p:cNvSpPr txBox="1">
            <a:spLocks noGrp="1"/>
          </p:cNvSpPr>
          <p:nvPr>
            <p:ph type="title"/>
          </p:nvPr>
        </p:nvSpPr>
        <p:spPr>
          <a:xfrm>
            <a:off x="2900238" y="835300"/>
            <a:ext cx="6391500" cy="990300"/>
          </a:xfrm>
          <a:prstGeom prst="rect">
            <a:avLst/>
          </a:prstGeom>
          <a:noFill/>
          <a:ln>
            <a:noFill/>
          </a:ln>
        </p:spPr>
        <p:txBody>
          <a:bodyPr vert="horz" lIns="45713" tIns="45713" rIns="45713" bIns="45713" rtlCol="0" anchor="b" anchorCtr="0">
            <a:noAutofit/>
          </a:bodyPr>
          <a:lstStyle/>
          <a:p>
            <a:pPr>
              <a:buClr>
                <a:srgbClr val="A4947E"/>
              </a:buClr>
              <a:buSzPct val="25000"/>
            </a:pPr>
            <a:r>
              <a:rPr lang="en-US" sz="3050" dirty="0">
                <a:solidFill>
                  <a:srgbClr val="2D3C42"/>
                </a:solidFill>
              </a:rPr>
              <a:t>What is consulting</a:t>
            </a:r>
            <a:br>
              <a:rPr lang="en-US" sz="3050" dirty="0">
                <a:solidFill>
                  <a:srgbClr val="2D3C42"/>
                </a:solidFill>
              </a:rPr>
            </a:br>
            <a:endParaRPr sz="3050" dirty="0">
              <a:solidFill>
                <a:srgbClr val="2D3C42"/>
              </a:solidFill>
            </a:endParaRPr>
          </a:p>
        </p:txBody>
      </p:sp>
    </p:spTree>
    <p:extLst>
      <p:ext uri="{BB962C8B-B14F-4D97-AF65-F5344CB8AC3E}">
        <p14:creationId xmlns:p14="http://schemas.microsoft.com/office/powerpoint/2010/main" val="24819766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1174</Words>
  <Application>Microsoft Office PowerPoint</Application>
  <PresentationFormat>Widescreen</PresentationFormat>
  <Paragraphs>271</Paragraphs>
  <Slides>28</Slides>
  <Notes>28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Arial</vt:lpstr>
      <vt:lpstr>Calibri</vt:lpstr>
      <vt:lpstr>Corbel</vt:lpstr>
      <vt:lpstr>Lora</vt:lpstr>
      <vt:lpstr>Roboto</vt:lpstr>
      <vt:lpstr>Roboto Light</vt:lpstr>
      <vt:lpstr>Segoe UI</vt:lpstr>
      <vt:lpstr>Office Theme</vt:lpstr>
      <vt:lpstr>SFXD Trainings 1- Basic Consulting</vt:lpstr>
      <vt:lpstr>Introduction </vt:lpstr>
      <vt:lpstr>Table of Contents  </vt:lpstr>
      <vt:lpstr>Introduction </vt:lpstr>
      <vt:lpstr>What is consulting</vt:lpstr>
      <vt:lpstr>What is consulting </vt:lpstr>
      <vt:lpstr>What is consulting </vt:lpstr>
      <vt:lpstr>What is consulting </vt:lpstr>
      <vt:lpstr>What is consulting </vt:lpstr>
      <vt:lpstr>Clients and You</vt:lpstr>
      <vt:lpstr>Know your place </vt:lpstr>
      <vt:lpstr>Know your rights </vt:lpstr>
      <vt:lpstr>Know your rights - 2 </vt:lpstr>
      <vt:lpstr>Know your objectives </vt:lpstr>
      <vt:lpstr>Time Management</vt:lpstr>
      <vt:lpstr>Time Management </vt:lpstr>
      <vt:lpstr>Time Management </vt:lpstr>
      <vt:lpstr>Time Management </vt:lpstr>
      <vt:lpstr>Time Management </vt:lpstr>
      <vt:lpstr>Com and Docu -mentation</vt:lpstr>
      <vt:lpstr>Communication and Documentation </vt:lpstr>
      <vt:lpstr>Communication and Documentation </vt:lpstr>
      <vt:lpstr>Communication and Documentation </vt:lpstr>
      <vt:lpstr>Communication and Documentation </vt:lpstr>
      <vt:lpstr>Communication and Documentation </vt:lpstr>
      <vt:lpstr>Q&amp;A</vt:lpstr>
      <vt:lpstr>Links </vt:lpstr>
      <vt:lpstr>Thanks for attending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Project Review</dc:title>
  <dc:creator/>
  <cp:lastModifiedBy/>
  <cp:revision>1</cp:revision>
  <dcterms:created xsi:type="dcterms:W3CDTF">2019-07-08T18:45:09Z</dcterms:created>
  <dcterms:modified xsi:type="dcterms:W3CDTF">2020-04-30T17:41:28Z</dcterms:modified>
</cp:coreProperties>
</file>